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8" r:id="rId3"/>
    <p:sldId id="259" r:id="rId4"/>
    <p:sldId id="276" r:id="rId5"/>
    <p:sldId id="260" r:id="rId6"/>
    <p:sldId id="277" r:id="rId7"/>
    <p:sldId id="278" r:id="rId8"/>
    <p:sldId id="279" r:id="rId9"/>
    <p:sldId id="280" r:id="rId10"/>
    <p:sldId id="262" r:id="rId11"/>
    <p:sldId id="283" r:id="rId12"/>
    <p:sldId id="281" r:id="rId13"/>
    <p:sldId id="282" r:id="rId14"/>
    <p:sldId id="264" r:id="rId15"/>
    <p:sldId id="284" r:id="rId16"/>
    <p:sldId id="285" r:id="rId17"/>
    <p:sldId id="286" r:id="rId18"/>
    <p:sldId id="287" r:id="rId19"/>
    <p:sldId id="288" r:id="rId20"/>
    <p:sldId id="289" r:id="rId21"/>
    <p:sldId id="265" r:id="rId22"/>
  </p:sldIdLst>
  <p:sldSz cx="18288000" cy="10287000"/>
  <p:notesSz cx="6858000" cy="9144000"/>
  <p:embeddedFontLst>
    <p:embeddedFont>
      <p:font typeface="Anantason UltraExpanded" panose="020B0604020202020204" charset="-34"/>
      <p:regular r:id="rId23"/>
    </p:embeddedFont>
    <p:embeddedFont>
      <p:font typeface="Anantason UltraExpanded Bold" panose="020B0604020202020204" charset="-34"/>
      <p:regular r:id="rId24"/>
    </p:embeddedFont>
    <p:embeddedFont>
      <p:font typeface="Anantason UltraExpanded Light" panose="020B0604020202020204" charset="-34"/>
      <p:regular r:id="rId25"/>
    </p:embeddedFont>
    <p:embeddedFont>
      <p:font typeface="Codec Pro" panose="020B0604020202020204" charset="0"/>
      <p:regular r:id="rId26"/>
    </p:embeddedFont>
    <p:embeddedFont>
      <p:font typeface="Codec Pro Bold" panose="020B0604020202020204" charset="0"/>
      <p:regular r:id="rId27"/>
    </p:embeddedFont>
    <p:embeddedFont>
      <p:font typeface="Codec Pro Ultra-Bold" panose="020B0604020202020204"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BD0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5" d="100"/>
          <a:sy n="55" d="100"/>
        </p:scale>
        <p:origin x="1110"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5.fntdata"/><Relationship Id="rId30" Type="http://schemas.openxmlformats.org/officeDocument/2006/relationships/viewProps" Target="viewProps.xml"/></Relationships>
</file>

<file path=ppt/media/image1.png>
</file>

<file path=ppt/media/image10.png>
</file>

<file path=ppt/media/image11.svg>
</file>

<file path=ppt/media/image12.png>
</file>

<file path=ppt/media/image13.svg>
</file>

<file path=ppt/media/image14.jpg>
</file>

<file path=ppt/media/image15.PNG>
</file>

<file path=ppt/media/image16.png>
</file>

<file path=ppt/media/image17.svg>
</file>

<file path=ppt/media/image18.PNG>
</file>

<file path=ppt/media/image2.png>
</file>

<file path=ppt/media/image3.pn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jpg"/></Relationships>
</file>

<file path=ppt/slides/_rels/slide11.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20.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9.sv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9.sv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1.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p:cNvGrpSpPr/>
        <p:nvPr/>
      </p:nvGrpSpPr>
      <p:grpSpPr>
        <a:xfrm>
          <a:off x="0" y="0"/>
          <a:ext cx="0" cy="0"/>
          <a:chOff x="0" y="0"/>
          <a:chExt cx="0" cy="0"/>
        </a:xfrm>
      </p:grpSpPr>
      <p:sp>
        <p:nvSpPr>
          <p:cNvPr id="2" name="Freeform 2"/>
          <p:cNvSpPr/>
          <p:nvPr/>
        </p:nvSpPr>
        <p:spPr>
          <a:xfrm>
            <a:off x="3947035" y="-3047188"/>
            <a:ext cx="16737065" cy="15342310"/>
          </a:xfrm>
          <a:custGeom>
            <a:avLst/>
            <a:gdLst/>
            <a:ahLst/>
            <a:cxnLst/>
            <a:rect l="l" t="t" r="r" b="b"/>
            <a:pathLst>
              <a:path w="16737065" h="15342310">
                <a:moveTo>
                  <a:pt x="0" y="0"/>
                </a:moveTo>
                <a:lnTo>
                  <a:pt x="16737066" y="0"/>
                </a:lnTo>
                <a:lnTo>
                  <a:pt x="16737066" y="15342310"/>
                </a:lnTo>
                <a:lnTo>
                  <a:pt x="0" y="15342310"/>
                </a:lnTo>
                <a:lnTo>
                  <a:pt x="0" y="0"/>
                </a:lnTo>
                <a:close/>
              </a:path>
            </a:pathLst>
          </a:custGeom>
          <a:blipFill>
            <a:blip r:embed="rId2"/>
            <a:stretch>
              <a:fillRect/>
            </a:stretch>
          </a:blipFill>
        </p:spPr>
      </p:sp>
      <p:sp>
        <p:nvSpPr>
          <p:cNvPr id="3" name="Freeform 3"/>
          <p:cNvSpPr/>
          <p:nvPr/>
        </p:nvSpPr>
        <p:spPr>
          <a:xfrm>
            <a:off x="-3180559" y="-7196006"/>
            <a:ext cx="16355952" cy="16022018"/>
          </a:xfrm>
          <a:custGeom>
            <a:avLst/>
            <a:gdLst/>
            <a:ahLst/>
            <a:cxnLst/>
            <a:rect l="l" t="t" r="r" b="b"/>
            <a:pathLst>
              <a:path w="16355952" h="16022018">
                <a:moveTo>
                  <a:pt x="0" y="0"/>
                </a:moveTo>
                <a:lnTo>
                  <a:pt x="16355952" y="0"/>
                </a:lnTo>
                <a:lnTo>
                  <a:pt x="16355952" y="16022018"/>
                </a:lnTo>
                <a:lnTo>
                  <a:pt x="0" y="16022018"/>
                </a:lnTo>
                <a:lnTo>
                  <a:pt x="0" y="0"/>
                </a:lnTo>
                <a:close/>
              </a:path>
            </a:pathLst>
          </a:custGeom>
          <a:blipFill>
            <a:blip r:embed="rId3"/>
            <a:stretch>
              <a:fillRect/>
            </a:stretch>
          </a:blipFill>
        </p:spPr>
      </p:sp>
      <p:sp>
        <p:nvSpPr>
          <p:cNvPr id="4" name="Freeform 4"/>
          <p:cNvSpPr/>
          <p:nvPr/>
        </p:nvSpPr>
        <p:spPr>
          <a:xfrm>
            <a:off x="8229599" y="7277100"/>
            <a:ext cx="8763001" cy="9362991"/>
          </a:xfrm>
          <a:custGeom>
            <a:avLst/>
            <a:gdLst/>
            <a:ahLst/>
            <a:cxnLst/>
            <a:rect l="l" t="t" r="r" b="b"/>
            <a:pathLst>
              <a:path w="18003772" h="15355717">
                <a:moveTo>
                  <a:pt x="0" y="0"/>
                </a:moveTo>
                <a:lnTo>
                  <a:pt x="18003773" y="0"/>
                </a:lnTo>
                <a:lnTo>
                  <a:pt x="18003773" y="15355718"/>
                </a:lnTo>
                <a:lnTo>
                  <a:pt x="0" y="15355718"/>
                </a:lnTo>
                <a:lnTo>
                  <a:pt x="0" y="0"/>
                </a:lnTo>
                <a:close/>
              </a:path>
            </a:pathLst>
          </a:custGeom>
          <a:blipFill>
            <a:blip r:embed="rId4"/>
            <a:stretch>
              <a:fillRect/>
            </a:stretch>
          </a:blipFill>
          <a:ln cap="sq">
            <a:noFill/>
            <a:prstDash val="solid"/>
            <a:miter/>
          </a:ln>
        </p:spPr>
      </p:sp>
      <p:sp>
        <p:nvSpPr>
          <p:cNvPr id="5" name="Freeform 5"/>
          <p:cNvSpPr/>
          <p:nvPr/>
        </p:nvSpPr>
        <p:spPr>
          <a:xfrm>
            <a:off x="-1928960" y="8962233"/>
            <a:ext cx="11941308" cy="3283860"/>
          </a:xfrm>
          <a:custGeom>
            <a:avLst/>
            <a:gdLst/>
            <a:ahLst/>
            <a:cxnLst/>
            <a:rect l="l" t="t" r="r" b="b"/>
            <a:pathLst>
              <a:path w="11941308" h="3283860">
                <a:moveTo>
                  <a:pt x="0" y="0"/>
                </a:moveTo>
                <a:lnTo>
                  <a:pt x="11941307" y="0"/>
                </a:lnTo>
                <a:lnTo>
                  <a:pt x="11941307" y="3283859"/>
                </a:lnTo>
                <a:lnTo>
                  <a:pt x="0" y="3283859"/>
                </a:lnTo>
                <a:lnTo>
                  <a:pt x="0" y="0"/>
                </a:lnTo>
                <a:close/>
              </a:path>
            </a:pathLst>
          </a:custGeom>
          <a:blipFill>
            <a:blip r:embed="rId5">
              <a:extLst>
                <a:ext uri="{96DAC541-7B7A-43D3-8B79-37D633B846F1}">
                  <asvg:svgBlip xmlns:asvg="http://schemas.microsoft.com/office/drawing/2016/SVG/main" r:embed="rId6"/>
                </a:ext>
              </a:extLst>
            </a:blip>
            <a:stretch>
              <a:fillRect/>
            </a:stretch>
          </a:blipFill>
          <a:ln cap="sq">
            <a:noFill/>
            <a:prstDash val="solid"/>
            <a:miter/>
          </a:ln>
        </p:spPr>
      </p:sp>
      <p:sp>
        <p:nvSpPr>
          <p:cNvPr id="11" name="TextBox 11"/>
          <p:cNvSpPr txBox="1"/>
          <p:nvPr/>
        </p:nvSpPr>
        <p:spPr>
          <a:xfrm>
            <a:off x="9677400" y="7953699"/>
            <a:ext cx="8001000" cy="353943"/>
          </a:xfrm>
          <a:prstGeom prst="rect">
            <a:avLst/>
          </a:prstGeom>
        </p:spPr>
        <p:txBody>
          <a:bodyPr wrap="square" lIns="0" tIns="0" rIns="0" bIns="0" rtlCol="0" anchor="t">
            <a:spAutoFit/>
          </a:bodyPr>
          <a:lstStyle/>
          <a:p>
            <a:pPr algn="l">
              <a:lnSpc>
                <a:spcPts val="2400"/>
              </a:lnSpc>
              <a:spcBef>
                <a:spcPct val="0"/>
              </a:spcBef>
            </a:pPr>
            <a:r>
              <a:rPr lang="en-US" sz="3200" b="1" dirty="0">
                <a:solidFill>
                  <a:srgbClr val="FFFFFF"/>
                </a:solidFill>
                <a:latin typeface="Anantason UltraExpanded"/>
                <a:ea typeface="Anantason UltraExpanded"/>
                <a:cs typeface="Anantason UltraExpanded"/>
                <a:sym typeface="Anantason UltraExpanded"/>
              </a:rPr>
              <a:t>BY: CATHERINE KANINI</a:t>
            </a:r>
          </a:p>
        </p:txBody>
      </p:sp>
      <p:sp>
        <p:nvSpPr>
          <p:cNvPr id="13" name="TextBox 13"/>
          <p:cNvSpPr txBox="1"/>
          <p:nvPr/>
        </p:nvSpPr>
        <p:spPr>
          <a:xfrm>
            <a:off x="1028700" y="3014662"/>
            <a:ext cx="15215888" cy="1436355"/>
          </a:xfrm>
          <a:prstGeom prst="rect">
            <a:avLst/>
          </a:prstGeom>
        </p:spPr>
        <p:txBody>
          <a:bodyPr lIns="0" tIns="0" rIns="0" bIns="0" rtlCol="0" anchor="t">
            <a:spAutoFit/>
          </a:bodyPr>
          <a:lstStyle/>
          <a:p>
            <a:pPr marL="0" lvl="0" indent="0" algn="l">
              <a:lnSpc>
                <a:spcPts val="11202"/>
              </a:lnSpc>
              <a:spcBef>
                <a:spcPct val="0"/>
              </a:spcBef>
            </a:pPr>
            <a:r>
              <a:rPr lang="en-US" sz="9335" b="1" u="none" strike="noStrike" dirty="0">
                <a:solidFill>
                  <a:srgbClr val="FFFFFF"/>
                </a:solidFill>
                <a:latin typeface="Anantason UltraExpanded Bold"/>
                <a:ea typeface="Anantason UltraExpanded Bold"/>
                <a:cs typeface="Anantason UltraExpanded Bold"/>
                <a:sym typeface="Anantason UltraExpanded Bold"/>
              </a:rPr>
              <a:t>NEURAL NETWORKS </a:t>
            </a:r>
            <a:endParaRPr lang="en-US" sz="9335" b="1" u="none" strike="noStrike" dirty="0">
              <a:solidFill>
                <a:srgbClr val="78FF87"/>
              </a:solidFill>
              <a:latin typeface="Anantason UltraExpanded Bold"/>
              <a:ea typeface="Anantason UltraExpanded Bold"/>
              <a:cs typeface="Anantason UltraExpanded Bold"/>
              <a:sym typeface="Anantason UltraExpanded 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p:cNvGrpSpPr/>
        <p:nvPr/>
      </p:nvGrpSpPr>
      <p:grpSpPr>
        <a:xfrm>
          <a:off x="0" y="0"/>
          <a:ext cx="0" cy="0"/>
          <a:chOff x="0" y="0"/>
          <a:chExt cx="0" cy="0"/>
        </a:xfrm>
      </p:grpSpPr>
      <p:sp>
        <p:nvSpPr>
          <p:cNvPr id="2" name="TextBox 2"/>
          <p:cNvSpPr txBox="1"/>
          <p:nvPr/>
        </p:nvSpPr>
        <p:spPr>
          <a:xfrm>
            <a:off x="7391919" y="2171700"/>
            <a:ext cx="10401300" cy="4353821"/>
          </a:xfrm>
          <a:prstGeom prst="rect">
            <a:avLst/>
          </a:prstGeom>
        </p:spPr>
        <p:txBody>
          <a:bodyPr wrap="square" lIns="0" tIns="0" rIns="0" bIns="0" rtlCol="0" anchor="t">
            <a:spAutoFit/>
          </a:bodyPr>
          <a:lstStyle/>
          <a:p>
            <a:pPr marL="457200" indent="-457200" algn="l">
              <a:lnSpc>
                <a:spcPts val="3119"/>
              </a:lnSpc>
              <a:buFont typeface="+mj-lt"/>
              <a:buAutoNum type="arabicPeriod"/>
            </a:pPr>
            <a:r>
              <a:rPr lang="en-US" sz="2399" b="1" dirty="0">
                <a:solidFill>
                  <a:srgbClr val="92D050"/>
                </a:solidFill>
                <a:latin typeface="Codec Pro Bold"/>
                <a:ea typeface="Codec Pro Bold"/>
                <a:cs typeface="Codec Pro Bold"/>
                <a:sym typeface="Codec Pro Bold"/>
              </a:rPr>
              <a:t>Input Layer: </a:t>
            </a:r>
            <a:r>
              <a:rPr lang="en-US" sz="2399" b="1" dirty="0">
                <a:solidFill>
                  <a:schemeClr val="bg1"/>
                </a:solidFill>
                <a:latin typeface="Codec Pro Bold"/>
                <a:ea typeface="Codec Pro Bold"/>
                <a:cs typeface="Codec Pro Bold"/>
                <a:sym typeface="Codec Pro Bold"/>
              </a:rPr>
              <a:t>This is where the network receives its input data. Each input neuron in the layer corresponds to a feature in the input data.</a:t>
            </a:r>
          </a:p>
          <a:p>
            <a:pPr marL="457200" indent="-457200" algn="l">
              <a:lnSpc>
                <a:spcPts val="3119"/>
              </a:lnSpc>
              <a:buFont typeface="+mj-lt"/>
              <a:buAutoNum type="arabicPeriod"/>
            </a:pPr>
            <a:endParaRPr lang="en-US" sz="2399" b="1" dirty="0">
              <a:solidFill>
                <a:schemeClr val="bg1"/>
              </a:solidFill>
              <a:latin typeface="Codec Pro Bold"/>
              <a:ea typeface="Codec Pro Bold"/>
              <a:cs typeface="Codec Pro Bold"/>
              <a:sym typeface="Codec Pro Bold"/>
            </a:endParaRPr>
          </a:p>
          <a:p>
            <a:pPr marL="457200" indent="-457200" algn="l">
              <a:lnSpc>
                <a:spcPts val="3119"/>
              </a:lnSpc>
              <a:buFont typeface="+mj-lt"/>
              <a:buAutoNum type="arabicPeriod"/>
            </a:pPr>
            <a:r>
              <a:rPr lang="en-US" sz="2399" b="1" dirty="0">
                <a:solidFill>
                  <a:srgbClr val="92D050"/>
                </a:solidFill>
                <a:latin typeface="Codec Pro Bold"/>
                <a:ea typeface="Codec Pro Bold"/>
                <a:cs typeface="Codec Pro Bold"/>
                <a:sym typeface="Codec Pro Bold"/>
              </a:rPr>
              <a:t>Hidden Layers: </a:t>
            </a:r>
            <a:r>
              <a:rPr lang="en-US" sz="2399" b="1" dirty="0">
                <a:solidFill>
                  <a:schemeClr val="bg1"/>
                </a:solidFill>
                <a:latin typeface="Codec Pro Bold"/>
                <a:ea typeface="Codec Pro Bold"/>
                <a:cs typeface="Codec Pro Bold"/>
                <a:sym typeface="Codec Pro Bold"/>
              </a:rPr>
              <a:t>These layers perform most of the computational heavy lifting. A neural network can have one or multiple hidden layers. Each layer consists of units (neurons) that transform the inputs into something that the output layer can use.</a:t>
            </a:r>
          </a:p>
          <a:p>
            <a:pPr marL="457200" indent="-457200" algn="l">
              <a:lnSpc>
                <a:spcPts val="3119"/>
              </a:lnSpc>
              <a:buFont typeface="+mj-lt"/>
              <a:buAutoNum type="arabicPeriod"/>
            </a:pPr>
            <a:endParaRPr lang="en-US" sz="2399" b="1" dirty="0">
              <a:solidFill>
                <a:schemeClr val="bg1"/>
              </a:solidFill>
              <a:latin typeface="Codec Pro Bold"/>
              <a:ea typeface="Codec Pro Bold"/>
              <a:cs typeface="Codec Pro Bold"/>
              <a:sym typeface="Codec Pro Bold"/>
            </a:endParaRPr>
          </a:p>
          <a:p>
            <a:pPr marL="457200" indent="-457200" algn="l">
              <a:lnSpc>
                <a:spcPts val="3119"/>
              </a:lnSpc>
              <a:buFont typeface="+mj-lt"/>
              <a:buAutoNum type="arabicPeriod"/>
            </a:pPr>
            <a:r>
              <a:rPr lang="en-US" sz="2399" b="1" dirty="0">
                <a:solidFill>
                  <a:srgbClr val="92D050"/>
                </a:solidFill>
                <a:latin typeface="Codec Pro Bold"/>
                <a:ea typeface="Codec Pro Bold"/>
                <a:cs typeface="Codec Pro Bold"/>
                <a:sym typeface="Codec Pro Bold"/>
              </a:rPr>
              <a:t>Output Layer: </a:t>
            </a:r>
            <a:r>
              <a:rPr lang="en-US" sz="2399" b="1" dirty="0">
                <a:solidFill>
                  <a:schemeClr val="bg1"/>
                </a:solidFill>
                <a:latin typeface="Codec Pro Bold"/>
                <a:ea typeface="Codec Pro Bold"/>
                <a:cs typeface="Codec Pro Bold"/>
                <a:sym typeface="Codec Pro Bold"/>
              </a:rPr>
              <a:t>The final layer produces the output of the model. The format of these outputs varies depending on the specific task like classification, regression.</a:t>
            </a:r>
            <a:endParaRPr lang="en-US" sz="2399" dirty="0">
              <a:solidFill>
                <a:schemeClr val="bg1"/>
              </a:solidFill>
              <a:latin typeface="Codec Pro"/>
              <a:ea typeface="Codec Pro"/>
              <a:cs typeface="Codec Pro"/>
              <a:sym typeface="Codec Pro"/>
            </a:endParaRPr>
          </a:p>
        </p:txBody>
      </p:sp>
      <p:sp>
        <p:nvSpPr>
          <p:cNvPr id="3" name="Freeform 3"/>
          <p:cNvSpPr/>
          <p:nvPr/>
        </p:nvSpPr>
        <p:spPr>
          <a:xfrm flipV="1">
            <a:off x="-196590" y="2379566"/>
            <a:ext cx="7596976" cy="7508196"/>
          </a:xfrm>
          <a:custGeom>
            <a:avLst/>
            <a:gdLst/>
            <a:ahLst/>
            <a:cxnLst/>
            <a:rect l="l" t="t" r="r" b="b"/>
            <a:pathLst>
              <a:path w="7596976" h="7508196">
                <a:moveTo>
                  <a:pt x="0" y="7508197"/>
                </a:moveTo>
                <a:lnTo>
                  <a:pt x="7596976" y="7508197"/>
                </a:lnTo>
                <a:lnTo>
                  <a:pt x="7596976" y="0"/>
                </a:lnTo>
                <a:lnTo>
                  <a:pt x="0" y="0"/>
                </a:lnTo>
                <a:lnTo>
                  <a:pt x="0" y="7508197"/>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152400" y="266700"/>
            <a:ext cx="17106900" cy="769441"/>
          </a:xfrm>
          <a:prstGeom prst="rect">
            <a:avLst/>
          </a:prstGeom>
        </p:spPr>
        <p:txBody>
          <a:bodyPr wrap="square" lIns="0" tIns="0" rIns="0" bIns="0" rtlCol="0" anchor="t">
            <a:spAutoFit/>
          </a:bodyPr>
          <a:lstStyle/>
          <a:p>
            <a:pPr marL="0" lvl="0" indent="0" algn="l">
              <a:lnSpc>
                <a:spcPts val="6000"/>
              </a:lnSpc>
              <a:spcBef>
                <a:spcPct val="0"/>
              </a:spcBef>
            </a:pPr>
            <a:r>
              <a:rPr lang="en-US" sz="5000" b="1" u="none" strike="noStrike" dirty="0">
                <a:solidFill>
                  <a:srgbClr val="FFFFFF"/>
                </a:solidFill>
                <a:latin typeface="Anantason UltraExpanded Bold"/>
                <a:ea typeface="Anantason UltraExpanded Bold"/>
                <a:cs typeface="Anantason UltraExpanded Bold"/>
                <a:sym typeface="Anantason UltraExpanded Bold"/>
              </a:rPr>
              <a:t>Cont…</a:t>
            </a:r>
          </a:p>
        </p:txBody>
      </p:sp>
      <p:sp>
        <p:nvSpPr>
          <p:cNvPr id="5" name="TextBox 4">
            <a:extLst>
              <a:ext uri="{FF2B5EF4-FFF2-40B4-BE49-F238E27FC236}">
                <a16:creationId xmlns:a16="http://schemas.microsoft.com/office/drawing/2014/main" id="{5ACB2E4E-C0F4-D0D8-A024-38C2BEF5C3D9}"/>
              </a:ext>
            </a:extLst>
          </p:cNvPr>
          <p:cNvSpPr txBox="1"/>
          <p:nvPr/>
        </p:nvSpPr>
        <p:spPr>
          <a:xfrm>
            <a:off x="4267200" y="1048841"/>
            <a:ext cx="14020800" cy="769441"/>
          </a:xfrm>
          <a:prstGeom prst="rect">
            <a:avLst/>
          </a:prstGeom>
        </p:spPr>
        <p:txBody>
          <a:bodyPr wrap="square" lIns="0" tIns="0" rIns="0" bIns="0" rtlCol="0" anchor="t">
            <a:spAutoFit/>
          </a:bodyPr>
          <a:lstStyle/>
          <a:p>
            <a:pPr marL="0" lvl="0" indent="0" algn="l">
              <a:lnSpc>
                <a:spcPts val="6000"/>
              </a:lnSpc>
              <a:spcBef>
                <a:spcPct val="0"/>
              </a:spcBef>
            </a:pPr>
            <a:r>
              <a:rPr lang="en-US" sz="5000" b="1" u="none" strike="noStrike" dirty="0">
                <a:solidFill>
                  <a:srgbClr val="FFFFFF"/>
                </a:solidFill>
                <a:latin typeface="Anantason UltraExpanded Bold"/>
                <a:ea typeface="Anantason UltraExpanded Bold"/>
                <a:cs typeface="Anantason UltraExpanded Bold"/>
                <a:sym typeface="Anantason UltraExpanded Bold"/>
              </a:rPr>
              <a:t>Layers in Neural Network Architecture</a:t>
            </a:r>
          </a:p>
        </p:txBody>
      </p:sp>
      <p:pic>
        <p:nvPicPr>
          <p:cNvPr id="7" name="Picture 6">
            <a:extLst>
              <a:ext uri="{FF2B5EF4-FFF2-40B4-BE49-F238E27FC236}">
                <a16:creationId xmlns:a16="http://schemas.microsoft.com/office/drawing/2014/main" id="{7674FA55-0EEA-54B5-2C57-D2ADAF29F26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48802" y="6555014"/>
            <a:ext cx="6096000" cy="374468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a:extLst>
            <a:ext uri="{FF2B5EF4-FFF2-40B4-BE49-F238E27FC236}">
              <a16:creationId xmlns:a16="http://schemas.microsoft.com/office/drawing/2014/main" id="{2A06052C-1ADA-6413-5E71-532C32551FE4}"/>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A31E2D57-0B5C-D2F2-244A-54A9FB852738}"/>
              </a:ext>
            </a:extLst>
          </p:cNvPr>
          <p:cNvSpPr txBox="1"/>
          <p:nvPr/>
        </p:nvSpPr>
        <p:spPr>
          <a:xfrm>
            <a:off x="7400386" y="2392266"/>
            <a:ext cx="10401300" cy="5546455"/>
          </a:xfrm>
          <a:prstGeom prst="rect">
            <a:avLst/>
          </a:prstGeom>
        </p:spPr>
        <p:txBody>
          <a:bodyPr wrap="square" lIns="0" tIns="0" rIns="0" bIns="0" rtlCol="0" anchor="t">
            <a:spAutoFit/>
          </a:bodyPr>
          <a:lstStyle/>
          <a:p>
            <a:pPr algn="l">
              <a:lnSpc>
                <a:spcPts val="3119"/>
              </a:lnSpc>
            </a:pPr>
            <a:r>
              <a:rPr lang="en-US" sz="2399" b="1" dirty="0">
                <a:solidFill>
                  <a:schemeClr val="bg1"/>
                </a:solidFill>
                <a:latin typeface="Codec Pro Bold"/>
                <a:ea typeface="Codec Pro Bold"/>
                <a:cs typeface="Codec Pro Bold"/>
                <a:sym typeface="Codec Pro Bold"/>
              </a:rPr>
              <a:t>Neural networks are capable of learning and identifying patterns directly from data without pre-defined rules. These networks are built from several key components:</a:t>
            </a:r>
          </a:p>
          <a:p>
            <a:pPr algn="l">
              <a:lnSpc>
                <a:spcPts val="3119"/>
              </a:lnSpc>
            </a:pPr>
            <a:endParaRPr lang="en-US" sz="2399" b="1" dirty="0">
              <a:solidFill>
                <a:schemeClr val="bg1"/>
              </a:solidFill>
              <a:latin typeface="Codec Pro Bold"/>
              <a:ea typeface="Codec Pro Bold"/>
              <a:cs typeface="Codec Pro Bold"/>
              <a:sym typeface="Codec Pro Bold"/>
            </a:endParaRPr>
          </a:p>
          <a:p>
            <a:pPr marL="342900" indent="-342900" algn="l">
              <a:lnSpc>
                <a:spcPts val="3119"/>
              </a:lnSpc>
              <a:buFont typeface="Arial" panose="020B0604020202020204" pitchFamily="34" charset="0"/>
              <a:buChar char="•"/>
            </a:pPr>
            <a:r>
              <a:rPr lang="en-US" sz="2399" b="1" dirty="0">
                <a:solidFill>
                  <a:srgbClr val="92D050"/>
                </a:solidFill>
                <a:latin typeface="Codec Pro Bold"/>
                <a:ea typeface="Codec Pro Bold"/>
                <a:cs typeface="Codec Pro Bold"/>
                <a:sym typeface="Codec Pro Bold"/>
              </a:rPr>
              <a:t>Neurons: </a:t>
            </a:r>
            <a:r>
              <a:rPr lang="en-US" sz="2399" b="1" dirty="0">
                <a:solidFill>
                  <a:schemeClr val="bg1"/>
                </a:solidFill>
                <a:latin typeface="Codec Pro Bold"/>
                <a:ea typeface="Codec Pro Bold"/>
                <a:cs typeface="Codec Pro Bold"/>
                <a:sym typeface="Codec Pro Bold"/>
              </a:rPr>
              <a:t>The basic units that receive inputs, each neuron is governed by a threshold and an activation function.</a:t>
            </a:r>
          </a:p>
          <a:p>
            <a:pPr marL="342900" indent="-342900" algn="l">
              <a:lnSpc>
                <a:spcPts val="3119"/>
              </a:lnSpc>
              <a:buFont typeface="Arial" panose="020B0604020202020204" pitchFamily="34" charset="0"/>
              <a:buChar char="•"/>
            </a:pPr>
            <a:r>
              <a:rPr lang="en-US" sz="2399" b="1" dirty="0">
                <a:solidFill>
                  <a:srgbClr val="92D050"/>
                </a:solidFill>
                <a:latin typeface="Codec Pro Bold"/>
                <a:ea typeface="Codec Pro Bold"/>
                <a:cs typeface="Codec Pro Bold"/>
                <a:sym typeface="Codec Pro Bold"/>
              </a:rPr>
              <a:t>Connections: </a:t>
            </a:r>
            <a:r>
              <a:rPr lang="en-US" sz="2399" b="1" dirty="0">
                <a:solidFill>
                  <a:schemeClr val="bg1"/>
                </a:solidFill>
                <a:latin typeface="Codec Pro Bold"/>
                <a:ea typeface="Codec Pro Bold"/>
                <a:cs typeface="Codec Pro Bold"/>
                <a:sym typeface="Codec Pro Bold"/>
              </a:rPr>
              <a:t>Links between neurons that carry information, regulated by weights and biases.</a:t>
            </a:r>
          </a:p>
          <a:p>
            <a:pPr marL="342900" indent="-342900" algn="l">
              <a:lnSpc>
                <a:spcPts val="3119"/>
              </a:lnSpc>
              <a:buFont typeface="Arial" panose="020B0604020202020204" pitchFamily="34" charset="0"/>
              <a:buChar char="•"/>
            </a:pPr>
            <a:r>
              <a:rPr lang="en-US" sz="2399" b="1" dirty="0">
                <a:solidFill>
                  <a:srgbClr val="92D050"/>
                </a:solidFill>
                <a:latin typeface="Codec Pro Bold"/>
                <a:ea typeface="Codec Pro Bold"/>
                <a:cs typeface="Codec Pro Bold"/>
                <a:sym typeface="Codec Pro Bold"/>
              </a:rPr>
              <a:t>Weights and Biases: </a:t>
            </a:r>
            <a:r>
              <a:rPr lang="en-US" sz="2399" b="1" dirty="0">
                <a:solidFill>
                  <a:schemeClr val="bg1"/>
                </a:solidFill>
                <a:latin typeface="Codec Pro Bold"/>
                <a:ea typeface="Codec Pro Bold"/>
                <a:cs typeface="Codec Pro Bold"/>
                <a:sym typeface="Codec Pro Bold"/>
              </a:rPr>
              <a:t>These parameters determine the strength and influence of connections.</a:t>
            </a:r>
          </a:p>
          <a:p>
            <a:pPr marL="342900" indent="-342900" algn="l">
              <a:lnSpc>
                <a:spcPts val="3119"/>
              </a:lnSpc>
              <a:buFont typeface="Arial" panose="020B0604020202020204" pitchFamily="34" charset="0"/>
              <a:buChar char="•"/>
            </a:pPr>
            <a:r>
              <a:rPr lang="en-US" sz="2399" b="1" dirty="0">
                <a:solidFill>
                  <a:srgbClr val="92D050"/>
                </a:solidFill>
                <a:latin typeface="Codec Pro Bold"/>
                <a:ea typeface="Codec Pro Bold"/>
                <a:cs typeface="Codec Pro Bold"/>
                <a:sym typeface="Codec Pro Bold"/>
              </a:rPr>
              <a:t>Propagation Functions: </a:t>
            </a:r>
            <a:r>
              <a:rPr lang="en-US" sz="2399" b="1" dirty="0">
                <a:solidFill>
                  <a:schemeClr val="bg1"/>
                </a:solidFill>
                <a:latin typeface="Codec Pro Bold"/>
                <a:ea typeface="Codec Pro Bold"/>
                <a:cs typeface="Codec Pro Bold"/>
                <a:sym typeface="Codec Pro Bold"/>
              </a:rPr>
              <a:t>Mechanisms that help process and transfer data across layers of neurons.</a:t>
            </a:r>
          </a:p>
          <a:p>
            <a:pPr marL="342900" indent="-342900" algn="l">
              <a:lnSpc>
                <a:spcPts val="3119"/>
              </a:lnSpc>
              <a:buFont typeface="Arial" panose="020B0604020202020204" pitchFamily="34" charset="0"/>
              <a:buChar char="•"/>
            </a:pPr>
            <a:r>
              <a:rPr lang="en-US" sz="2399" b="1" dirty="0">
                <a:solidFill>
                  <a:srgbClr val="92D050"/>
                </a:solidFill>
                <a:latin typeface="Codec Pro Bold"/>
                <a:ea typeface="Codec Pro Bold"/>
                <a:cs typeface="Codec Pro Bold"/>
                <a:sym typeface="Codec Pro Bold"/>
              </a:rPr>
              <a:t>Learning Rule: </a:t>
            </a:r>
            <a:r>
              <a:rPr lang="en-US" sz="2399" b="1" dirty="0">
                <a:solidFill>
                  <a:schemeClr val="bg1"/>
                </a:solidFill>
                <a:latin typeface="Codec Pro Bold"/>
                <a:ea typeface="Codec Pro Bold"/>
                <a:cs typeface="Codec Pro Bold"/>
                <a:sym typeface="Codec Pro Bold"/>
              </a:rPr>
              <a:t>The method that adjusts weights and biases over time to improve accuracy.</a:t>
            </a:r>
            <a:endParaRPr lang="en-US" sz="2399" dirty="0">
              <a:solidFill>
                <a:schemeClr val="bg1"/>
              </a:solidFill>
              <a:latin typeface="Codec Pro"/>
              <a:ea typeface="Codec Pro"/>
              <a:cs typeface="Codec Pro"/>
              <a:sym typeface="Codec Pro"/>
            </a:endParaRPr>
          </a:p>
        </p:txBody>
      </p:sp>
      <p:sp>
        <p:nvSpPr>
          <p:cNvPr id="3" name="Freeform 3">
            <a:extLst>
              <a:ext uri="{FF2B5EF4-FFF2-40B4-BE49-F238E27FC236}">
                <a16:creationId xmlns:a16="http://schemas.microsoft.com/office/drawing/2014/main" id="{BF3A1918-1260-FAFA-0F0F-C3B15337656C}"/>
              </a:ext>
            </a:extLst>
          </p:cNvPr>
          <p:cNvSpPr/>
          <p:nvPr/>
        </p:nvSpPr>
        <p:spPr>
          <a:xfrm flipV="1">
            <a:off x="-196590" y="2379566"/>
            <a:ext cx="7596976" cy="7508196"/>
          </a:xfrm>
          <a:custGeom>
            <a:avLst/>
            <a:gdLst/>
            <a:ahLst/>
            <a:cxnLst/>
            <a:rect l="l" t="t" r="r" b="b"/>
            <a:pathLst>
              <a:path w="7596976" h="7508196">
                <a:moveTo>
                  <a:pt x="0" y="7508197"/>
                </a:moveTo>
                <a:lnTo>
                  <a:pt x="7596976" y="7508197"/>
                </a:lnTo>
                <a:lnTo>
                  <a:pt x="7596976" y="0"/>
                </a:lnTo>
                <a:lnTo>
                  <a:pt x="0" y="0"/>
                </a:lnTo>
                <a:lnTo>
                  <a:pt x="0" y="7508197"/>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a:extLst>
              <a:ext uri="{FF2B5EF4-FFF2-40B4-BE49-F238E27FC236}">
                <a16:creationId xmlns:a16="http://schemas.microsoft.com/office/drawing/2014/main" id="{23AAC691-C2FC-1DD4-73E4-B9CF2243F361}"/>
              </a:ext>
            </a:extLst>
          </p:cNvPr>
          <p:cNvSpPr txBox="1"/>
          <p:nvPr/>
        </p:nvSpPr>
        <p:spPr>
          <a:xfrm>
            <a:off x="990600" y="399238"/>
            <a:ext cx="17106900" cy="769441"/>
          </a:xfrm>
          <a:prstGeom prst="rect">
            <a:avLst/>
          </a:prstGeom>
        </p:spPr>
        <p:txBody>
          <a:bodyPr wrap="square" lIns="0" tIns="0" rIns="0" bIns="0" rtlCol="0" anchor="t">
            <a:spAutoFit/>
          </a:bodyPr>
          <a:lstStyle/>
          <a:p>
            <a:pPr marL="0" lvl="0" indent="0" algn="l">
              <a:lnSpc>
                <a:spcPts val="6000"/>
              </a:lnSpc>
              <a:spcBef>
                <a:spcPct val="0"/>
              </a:spcBef>
            </a:pPr>
            <a:r>
              <a:rPr lang="en-US" sz="5000" b="1" u="none" strike="noStrike" dirty="0">
                <a:solidFill>
                  <a:srgbClr val="FFFFFF"/>
                </a:solidFill>
                <a:latin typeface="Anantason UltraExpanded Bold"/>
                <a:ea typeface="Anantason UltraExpanded Bold"/>
                <a:cs typeface="Anantason UltraExpanded Bold"/>
                <a:sym typeface="Anantason UltraExpanded Bold"/>
              </a:rPr>
              <a:t>Cont…</a:t>
            </a:r>
          </a:p>
        </p:txBody>
      </p:sp>
    </p:spTree>
    <p:extLst>
      <p:ext uri="{BB962C8B-B14F-4D97-AF65-F5344CB8AC3E}">
        <p14:creationId xmlns:p14="http://schemas.microsoft.com/office/powerpoint/2010/main" val="14418886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a:extLst>
            <a:ext uri="{FF2B5EF4-FFF2-40B4-BE49-F238E27FC236}">
              <a16:creationId xmlns:a16="http://schemas.microsoft.com/office/drawing/2014/main" id="{0D08F0F8-2327-9576-CAF9-1D44F751EE11}"/>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5B5B953C-F79F-B9CC-D715-2E0C7C2091BF}"/>
              </a:ext>
            </a:extLst>
          </p:cNvPr>
          <p:cNvSpPr txBox="1"/>
          <p:nvPr/>
        </p:nvSpPr>
        <p:spPr>
          <a:xfrm>
            <a:off x="7417319" y="4305300"/>
            <a:ext cx="10401300" cy="3161186"/>
          </a:xfrm>
          <a:prstGeom prst="rect">
            <a:avLst/>
          </a:prstGeom>
        </p:spPr>
        <p:txBody>
          <a:bodyPr wrap="square" lIns="0" tIns="0" rIns="0" bIns="0" rtlCol="0" anchor="t">
            <a:spAutoFit/>
          </a:bodyPr>
          <a:lstStyle/>
          <a:p>
            <a:pPr algn="l">
              <a:lnSpc>
                <a:spcPts val="3119"/>
              </a:lnSpc>
            </a:pPr>
            <a:r>
              <a:rPr lang="en-US" sz="2399" b="1" dirty="0">
                <a:solidFill>
                  <a:schemeClr val="bg1"/>
                </a:solidFill>
                <a:latin typeface="Codec Pro Bold"/>
                <a:ea typeface="Codec Pro Bold"/>
                <a:cs typeface="Codec Pro Bold"/>
                <a:sym typeface="Codec Pro Bold"/>
              </a:rPr>
              <a:t>Training  in neural networks follows a structured, three-stage process:</a:t>
            </a:r>
          </a:p>
          <a:p>
            <a:pPr algn="l">
              <a:lnSpc>
                <a:spcPts val="3119"/>
              </a:lnSpc>
            </a:pPr>
            <a:endParaRPr lang="en-US" sz="2399" b="1" dirty="0">
              <a:solidFill>
                <a:schemeClr val="bg1"/>
              </a:solidFill>
              <a:latin typeface="Codec Pro Bold"/>
              <a:ea typeface="Codec Pro Bold"/>
              <a:cs typeface="Codec Pro Bold"/>
              <a:sym typeface="Codec Pro Bold"/>
            </a:endParaRPr>
          </a:p>
          <a:p>
            <a:pPr marL="342900" indent="-342900" algn="l">
              <a:lnSpc>
                <a:spcPts val="3119"/>
              </a:lnSpc>
              <a:buFont typeface="Arial" panose="020B0604020202020204" pitchFamily="34" charset="0"/>
              <a:buChar char="•"/>
            </a:pPr>
            <a:r>
              <a:rPr lang="en-US" sz="2399" b="1" dirty="0">
                <a:solidFill>
                  <a:schemeClr val="bg1"/>
                </a:solidFill>
                <a:latin typeface="Codec Pro Bold"/>
                <a:ea typeface="Codec Pro Bold"/>
                <a:cs typeface="Codec Pro Bold"/>
                <a:sym typeface="Codec Pro Bold"/>
              </a:rPr>
              <a:t>Input Computation: Data is fed into the network.</a:t>
            </a:r>
          </a:p>
          <a:p>
            <a:pPr marL="342900" indent="-342900" algn="l">
              <a:lnSpc>
                <a:spcPts val="3119"/>
              </a:lnSpc>
              <a:buFont typeface="Arial" panose="020B0604020202020204" pitchFamily="34" charset="0"/>
              <a:buChar char="•"/>
            </a:pPr>
            <a:r>
              <a:rPr lang="en-US" sz="2399" b="1" dirty="0">
                <a:solidFill>
                  <a:schemeClr val="bg1"/>
                </a:solidFill>
                <a:latin typeface="Codec Pro Bold"/>
                <a:ea typeface="Codec Pro Bold"/>
                <a:cs typeface="Codec Pro Bold"/>
                <a:sym typeface="Codec Pro Bold"/>
              </a:rPr>
              <a:t>Output Generation: Based on the current parameters, the network generates an output.</a:t>
            </a:r>
          </a:p>
          <a:p>
            <a:pPr marL="342900" indent="-342900" algn="l">
              <a:lnSpc>
                <a:spcPts val="3119"/>
              </a:lnSpc>
              <a:buFont typeface="Arial" panose="020B0604020202020204" pitchFamily="34" charset="0"/>
              <a:buChar char="•"/>
            </a:pPr>
            <a:r>
              <a:rPr lang="en-US" sz="2399" b="1" dirty="0">
                <a:solidFill>
                  <a:schemeClr val="bg1"/>
                </a:solidFill>
                <a:latin typeface="Codec Pro Bold"/>
                <a:ea typeface="Codec Pro Bold"/>
                <a:cs typeface="Codec Pro Bold"/>
                <a:sym typeface="Codec Pro Bold"/>
              </a:rPr>
              <a:t>Iterative Refinement: The network refines its output by adjusting weights and biases, gradually improving its performance on diverse tasks.</a:t>
            </a:r>
            <a:endParaRPr lang="en-US" sz="2399" dirty="0">
              <a:solidFill>
                <a:schemeClr val="bg1"/>
              </a:solidFill>
              <a:latin typeface="Codec Pro"/>
              <a:ea typeface="Codec Pro"/>
              <a:cs typeface="Codec Pro"/>
              <a:sym typeface="Codec Pro"/>
            </a:endParaRPr>
          </a:p>
        </p:txBody>
      </p:sp>
      <p:sp>
        <p:nvSpPr>
          <p:cNvPr id="3" name="Freeform 3">
            <a:extLst>
              <a:ext uri="{FF2B5EF4-FFF2-40B4-BE49-F238E27FC236}">
                <a16:creationId xmlns:a16="http://schemas.microsoft.com/office/drawing/2014/main" id="{DC260A7B-61D9-48B7-6CBE-31B61ED0CBB7}"/>
              </a:ext>
            </a:extLst>
          </p:cNvPr>
          <p:cNvSpPr/>
          <p:nvPr/>
        </p:nvSpPr>
        <p:spPr>
          <a:xfrm flipV="1">
            <a:off x="-196590" y="2379566"/>
            <a:ext cx="7596976" cy="7508196"/>
          </a:xfrm>
          <a:custGeom>
            <a:avLst/>
            <a:gdLst/>
            <a:ahLst/>
            <a:cxnLst/>
            <a:rect l="l" t="t" r="r" b="b"/>
            <a:pathLst>
              <a:path w="7596976" h="7508196">
                <a:moveTo>
                  <a:pt x="0" y="7508197"/>
                </a:moveTo>
                <a:lnTo>
                  <a:pt x="7596976" y="7508197"/>
                </a:lnTo>
                <a:lnTo>
                  <a:pt x="7596976" y="0"/>
                </a:lnTo>
                <a:lnTo>
                  <a:pt x="0" y="0"/>
                </a:lnTo>
                <a:lnTo>
                  <a:pt x="0" y="7508197"/>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a:extLst>
              <a:ext uri="{FF2B5EF4-FFF2-40B4-BE49-F238E27FC236}">
                <a16:creationId xmlns:a16="http://schemas.microsoft.com/office/drawing/2014/main" id="{58D9371E-0C6C-FCAD-04CE-EC7CE813F9F4}"/>
              </a:ext>
            </a:extLst>
          </p:cNvPr>
          <p:cNvSpPr txBox="1"/>
          <p:nvPr/>
        </p:nvSpPr>
        <p:spPr>
          <a:xfrm>
            <a:off x="990600" y="399238"/>
            <a:ext cx="17106900" cy="769441"/>
          </a:xfrm>
          <a:prstGeom prst="rect">
            <a:avLst/>
          </a:prstGeom>
        </p:spPr>
        <p:txBody>
          <a:bodyPr wrap="square" lIns="0" tIns="0" rIns="0" bIns="0" rtlCol="0" anchor="t">
            <a:spAutoFit/>
          </a:bodyPr>
          <a:lstStyle/>
          <a:p>
            <a:pPr marL="0" lvl="0" indent="0" algn="l">
              <a:lnSpc>
                <a:spcPts val="6000"/>
              </a:lnSpc>
              <a:spcBef>
                <a:spcPct val="0"/>
              </a:spcBef>
            </a:pPr>
            <a:r>
              <a:rPr lang="en-US" sz="5000" b="1" u="none" strike="noStrike" dirty="0">
                <a:solidFill>
                  <a:srgbClr val="FFFFFF"/>
                </a:solidFill>
                <a:latin typeface="Anantason UltraExpanded Bold"/>
                <a:ea typeface="Anantason UltraExpanded Bold"/>
                <a:cs typeface="Anantason UltraExpanded Bold"/>
                <a:sym typeface="Anantason UltraExpanded Bold"/>
              </a:rPr>
              <a:t>Cont…</a:t>
            </a:r>
          </a:p>
        </p:txBody>
      </p:sp>
    </p:spTree>
    <p:extLst>
      <p:ext uri="{BB962C8B-B14F-4D97-AF65-F5344CB8AC3E}">
        <p14:creationId xmlns:p14="http://schemas.microsoft.com/office/powerpoint/2010/main" val="437051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a:extLst>
            <a:ext uri="{FF2B5EF4-FFF2-40B4-BE49-F238E27FC236}">
              <a16:creationId xmlns:a16="http://schemas.microsoft.com/office/drawing/2014/main" id="{DC08C9D1-495E-D1B6-3F01-6E65C999EADA}"/>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F118ECAF-ECF3-118C-2891-B9FD71BFD591}"/>
              </a:ext>
            </a:extLst>
          </p:cNvPr>
          <p:cNvSpPr txBox="1"/>
          <p:nvPr/>
        </p:nvSpPr>
        <p:spPr>
          <a:xfrm>
            <a:off x="6879167" y="997745"/>
            <a:ext cx="10401300" cy="2763642"/>
          </a:xfrm>
          <a:prstGeom prst="rect">
            <a:avLst/>
          </a:prstGeom>
        </p:spPr>
        <p:txBody>
          <a:bodyPr wrap="square" lIns="0" tIns="0" rIns="0" bIns="0" rtlCol="0" anchor="t">
            <a:spAutoFit/>
          </a:bodyPr>
          <a:lstStyle/>
          <a:p>
            <a:pPr algn="l">
              <a:lnSpc>
                <a:spcPts val="3119"/>
              </a:lnSpc>
            </a:pPr>
            <a:r>
              <a:rPr lang="en-US" sz="2399" b="1" dirty="0">
                <a:solidFill>
                  <a:schemeClr val="bg1"/>
                </a:solidFill>
                <a:latin typeface="Codec Pro Bold"/>
                <a:ea typeface="Codec Pro Bold"/>
                <a:cs typeface="Codec Pro Bold"/>
                <a:sym typeface="Codec Pro Bold"/>
              </a:rPr>
              <a:t>In an learning environment:</a:t>
            </a:r>
          </a:p>
          <a:p>
            <a:pPr algn="l">
              <a:lnSpc>
                <a:spcPts val="3119"/>
              </a:lnSpc>
            </a:pPr>
            <a:endParaRPr lang="en-US" sz="2399" b="1" dirty="0">
              <a:solidFill>
                <a:schemeClr val="bg1"/>
              </a:solidFill>
              <a:latin typeface="Codec Pro Bold"/>
              <a:ea typeface="Codec Pro Bold"/>
              <a:cs typeface="Codec Pro Bold"/>
              <a:sym typeface="Codec Pro Bold"/>
            </a:endParaRPr>
          </a:p>
          <a:p>
            <a:pPr marL="342900" indent="-342900" algn="l">
              <a:lnSpc>
                <a:spcPts val="3119"/>
              </a:lnSpc>
              <a:buFont typeface="Arial" panose="020B0604020202020204" pitchFamily="34" charset="0"/>
              <a:buChar char="•"/>
            </a:pPr>
            <a:r>
              <a:rPr lang="en-US" sz="2399" b="1" dirty="0">
                <a:solidFill>
                  <a:schemeClr val="bg1"/>
                </a:solidFill>
                <a:latin typeface="Codec Pro Bold"/>
                <a:ea typeface="Codec Pro Bold"/>
                <a:cs typeface="Codec Pro Bold"/>
                <a:sym typeface="Codec Pro Bold"/>
              </a:rPr>
              <a:t>The neural network is exposed to a simulated scenario or dataset.</a:t>
            </a:r>
          </a:p>
          <a:p>
            <a:pPr marL="342900" indent="-342900" algn="l">
              <a:lnSpc>
                <a:spcPts val="3119"/>
              </a:lnSpc>
              <a:buFont typeface="Arial" panose="020B0604020202020204" pitchFamily="34" charset="0"/>
              <a:buChar char="•"/>
            </a:pPr>
            <a:r>
              <a:rPr lang="en-US" sz="2399" b="1" dirty="0">
                <a:solidFill>
                  <a:schemeClr val="bg1"/>
                </a:solidFill>
                <a:latin typeface="Codec Pro Bold"/>
                <a:ea typeface="Codec Pro Bold"/>
                <a:cs typeface="Codec Pro Bold"/>
                <a:sym typeface="Codec Pro Bold"/>
              </a:rPr>
              <a:t>Parameters such as weights and biases are updated in response to new data or conditions.</a:t>
            </a:r>
          </a:p>
          <a:p>
            <a:pPr marL="342900" indent="-342900" algn="l">
              <a:lnSpc>
                <a:spcPts val="3119"/>
              </a:lnSpc>
              <a:buFont typeface="Arial" panose="020B0604020202020204" pitchFamily="34" charset="0"/>
              <a:buChar char="•"/>
            </a:pPr>
            <a:r>
              <a:rPr lang="en-US" sz="2399" b="1" dirty="0">
                <a:solidFill>
                  <a:schemeClr val="bg1"/>
                </a:solidFill>
                <a:latin typeface="Codec Pro Bold"/>
                <a:ea typeface="Codec Pro Bold"/>
                <a:cs typeface="Codec Pro Bold"/>
                <a:sym typeface="Codec Pro Bold"/>
              </a:rPr>
              <a:t>With each adjustment, the network’s response evolves allowing it to adapt effectively to different tasks or environments.</a:t>
            </a:r>
            <a:endParaRPr lang="en-US" sz="2399" dirty="0">
              <a:solidFill>
                <a:schemeClr val="bg1"/>
              </a:solidFill>
              <a:latin typeface="Codec Pro"/>
              <a:ea typeface="Codec Pro"/>
              <a:cs typeface="Codec Pro"/>
              <a:sym typeface="Codec Pro"/>
            </a:endParaRPr>
          </a:p>
        </p:txBody>
      </p:sp>
      <p:sp>
        <p:nvSpPr>
          <p:cNvPr id="3" name="Freeform 3">
            <a:extLst>
              <a:ext uri="{FF2B5EF4-FFF2-40B4-BE49-F238E27FC236}">
                <a16:creationId xmlns:a16="http://schemas.microsoft.com/office/drawing/2014/main" id="{F7918F9D-F969-85D8-7534-01B2616FEF70}"/>
              </a:ext>
            </a:extLst>
          </p:cNvPr>
          <p:cNvSpPr/>
          <p:nvPr/>
        </p:nvSpPr>
        <p:spPr>
          <a:xfrm flipV="1">
            <a:off x="-196590" y="2379566"/>
            <a:ext cx="7596976" cy="7508196"/>
          </a:xfrm>
          <a:custGeom>
            <a:avLst/>
            <a:gdLst/>
            <a:ahLst/>
            <a:cxnLst/>
            <a:rect l="l" t="t" r="r" b="b"/>
            <a:pathLst>
              <a:path w="7596976" h="7508196">
                <a:moveTo>
                  <a:pt x="0" y="7508197"/>
                </a:moveTo>
                <a:lnTo>
                  <a:pt x="7596976" y="7508197"/>
                </a:lnTo>
                <a:lnTo>
                  <a:pt x="7596976" y="0"/>
                </a:lnTo>
                <a:lnTo>
                  <a:pt x="0" y="0"/>
                </a:lnTo>
                <a:lnTo>
                  <a:pt x="0" y="7508197"/>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a:extLst>
              <a:ext uri="{FF2B5EF4-FFF2-40B4-BE49-F238E27FC236}">
                <a16:creationId xmlns:a16="http://schemas.microsoft.com/office/drawing/2014/main" id="{67981DAB-1F9D-5CF0-7089-EC652BED5350}"/>
              </a:ext>
            </a:extLst>
          </p:cNvPr>
          <p:cNvSpPr txBox="1"/>
          <p:nvPr/>
        </p:nvSpPr>
        <p:spPr>
          <a:xfrm>
            <a:off x="990600" y="399238"/>
            <a:ext cx="17106900" cy="769441"/>
          </a:xfrm>
          <a:prstGeom prst="rect">
            <a:avLst/>
          </a:prstGeom>
        </p:spPr>
        <p:txBody>
          <a:bodyPr wrap="square" lIns="0" tIns="0" rIns="0" bIns="0" rtlCol="0" anchor="t">
            <a:spAutoFit/>
          </a:bodyPr>
          <a:lstStyle/>
          <a:p>
            <a:pPr marL="0" lvl="0" indent="0" algn="l">
              <a:lnSpc>
                <a:spcPts val="6000"/>
              </a:lnSpc>
              <a:spcBef>
                <a:spcPct val="0"/>
              </a:spcBef>
            </a:pPr>
            <a:r>
              <a:rPr lang="en-US" sz="5000" b="1" u="none" strike="noStrike" dirty="0">
                <a:solidFill>
                  <a:srgbClr val="FFFFFF"/>
                </a:solidFill>
                <a:latin typeface="Anantason UltraExpanded Bold"/>
                <a:ea typeface="Anantason UltraExpanded Bold"/>
                <a:cs typeface="Anantason UltraExpanded Bold"/>
                <a:sym typeface="Anantason UltraExpanded Bold"/>
              </a:rPr>
              <a:t>Cont…</a:t>
            </a:r>
          </a:p>
        </p:txBody>
      </p:sp>
      <p:pic>
        <p:nvPicPr>
          <p:cNvPr id="6" name="Picture 5">
            <a:extLst>
              <a:ext uri="{FF2B5EF4-FFF2-40B4-BE49-F238E27FC236}">
                <a16:creationId xmlns:a16="http://schemas.microsoft.com/office/drawing/2014/main" id="{86141467-30B3-DD14-D426-85A0DDED25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01000" y="4027566"/>
            <a:ext cx="8001000" cy="5987064"/>
          </a:xfrm>
          <a:prstGeom prst="rect">
            <a:avLst/>
          </a:prstGeom>
        </p:spPr>
      </p:pic>
    </p:spTree>
    <p:extLst>
      <p:ext uri="{BB962C8B-B14F-4D97-AF65-F5344CB8AC3E}">
        <p14:creationId xmlns:p14="http://schemas.microsoft.com/office/powerpoint/2010/main" val="36819967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p:cNvGrpSpPr/>
        <p:nvPr/>
      </p:nvGrpSpPr>
      <p:grpSpPr>
        <a:xfrm>
          <a:off x="0" y="0"/>
          <a:ext cx="0" cy="0"/>
          <a:chOff x="0" y="0"/>
          <a:chExt cx="0" cy="0"/>
        </a:xfrm>
      </p:grpSpPr>
      <p:sp>
        <p:nvSpPr>
          <p:cNvPr id="2" name="Freeform 2"/>
          <p:cNvSpPr/>
          <p:nvPr/>
        </p:nvSpPr>
        <p:spPr>
          <a:xfrm>
            <a:off x="13214573" y="-2766980"/>
            <a:ext cx="6931681" cy="6186525"/>
          </a:xfrm>
          <a:custGeom>
            <a:avLst/>
            <a:gdLst/>
            <a:ahLst/>
            <a:cxnLst/>
            <a:rect l="l" t="t" r="r" b="b"/>
            <a:pathLst>
              <a:path w="6931681" h="6186525">
                <a:moveTo>
                  <a:pt x="0" y="0"/>
                </a:moveTo>
                <a:lnTo>
                  <a:pt x="6931681" y="0"/>
                </a:lnTo>
                <a:lnTo>
                  <a:pt x="6931681" y="6186526"/>
                </a:lnTo>
                <a:lnTo>
                  <a:pt x="0" y="618652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3180559" y="-7196006"/>
            <a:ext cx="16355952" cy="16022018"/>
          </a:xfrm>
          <a:custGeom>
            <a:avLst/>
            <a:gdLst/>
            <a:ahLst/>
            <a:cxnLst/>
            <a:rect l="l" t="t" r="r" b="b"/>
            <a:pathLst>
              <a:path w="16355952" h="16022018">
                <a:moveTo>
                  <a:pt x="0" y="0"/>
                </a:moveTo>
                <a:lnTo>
                  <a:pt x="16355952" y="0"/>
                </a:lnTo>
                <a:lnTo>
                  <a:pt x="16355952" y="16022018"/>
                </a:lnTo>
                <a:lnTo>
                  <a:pt x="0" y="16022018"/>
                </a:lnTo>
                <a:lnTo>
                  <a:pt x="0" y="0"/>
                </a:lnTo>
                <a:close/>
              </a:path>
            </a:pathLst>
          </a:custGeom>
          <a:blipFill>
            <a:blip r:embed="rId4"/>
            <a:stretch>
              <a:fillRect/>
            </a:stretch>
          </a:blipFill>
        </p:spPr>
      </p:sp>
      <p:sp>
        <p:nvSpPr>
          <p:cNvPr id="4" name="TextBox 4"/>
          <p:cNvSpPr txBox="1"/>
          <p:nvPr/>
        </p:nvSpPr>
        <p:spPr>
          <a:xfrm>
            <a:off x="1021511" y="716530"/>
            <a:ext cx="12146693" cy="769441"/>
          </a:xfrm>
          <a:prstGeom prst="rect">
            <a:avLst/>
          </a:prstGeom>
        </p:spPr>
        <p:txBody>
          <a:bodyPr wrap="square" lIns="0" tIns="0" rIns="0" bIns="0" rtlCol="0" anchor="t">
            <a:spAutoFit/>
          </a:bodyPr>
          <a:lstStyle/>
          <a:p>
            <a:pPr marL="0" lvl="0" indent="0" algn="l">
              <a:lnSpc>
                <a:spcPts val="6000"/>
              </a:lnSpc>
              <a:spcBef>
                <a:spcPct val="0"/>
              </a:spcBef>
            </a:pPr>
            <a:r>
              <a:rPr lang="en-US" sz="5000" b="1" dirty="0">
                <a:solidFill>
                  <a:srgbClr val="78FF87"/>
                </a:solidFill>
                <a:latin typeface="Anantason UltraExpanded Bold"/>
                <a:ea typeface="Anantason UltraExpanded Bold"/>
                <a:cs typeface="Anantason UltraExpanded Bold"/>
                <a:sym typeface="Anantason UltraExpanded Bold"/>
              </a:rPr>
              <a:t>Types of Neural Networks</a:t>
            </a:r>
          </a:p>
        </p:txBody>
      </p:sp>
      <p:sp>
        <p:nvSpPr>
          <p:cNvPr id="5" name="TextBox 5"/>
          <p:cNvSpPr txBox="1"/>
          <p:nvPr/>
        </p:nvSpPr>
        <p:spPr>
          <a:xfrm>
            <a:off x="1028700" y="1967794"/>
            <a:ext cx="12185873" cy="333425"/>
          </a:xfrm>
          <a:prstGeom prst="rect">
            <a:avLst/>
          </a:prstGeom>
        </p:spPr>
        <p:txBody>
          <a:bodyPr lIns="0" tIns="0" rIns="0" bIns="0" rtlCol="0" anchor="t">
            <a:spAutoFit/>
          </a:bodyPr>
          <a:lstStyle/>
          <a:p>
            <a:pPr algn="l">
              <a:lnSpc>
                <a:spcPts val="2640"/>
              </a:lnSpc>
              <a:spcBef>
                <a:spcPct val="0"/>
              </a:spcBef>
            </a:pPr>
            <a:r>
              <a:rPr lang="en-US" sz="2400" dirty="0">
                <a:solidFill>
                  <a:srgbClr val="FFFFFF"/>
                </a:solidFill>
                <a:latin typeface="Codec Pro"/>
                <a:ea typeface="Codec Pro"/>
                <a:cs typeface="Codec Pro"/>
                <a:sym typeface="Codec Pro"/>
              </a:rPr>
              <a:t>There are seven types of neural networks that can be used.</a:t>
            </a:r>
          </a:p>
        </p:txBody>
      </p:sp>
      <p:sp>
        <p:nvSpPr>
          <p:cNvPr id="36" name="TextBox 5">
            <a:extLst>
              <a:ext uri="{FF2B5EF4-FFF2-40B4-BE49-F238E27FC236}">
                <a16:creationId xmlns:a16="http://schemas.microsoft.com/office/drawing/2014/main" id="{71133644-3B43-4BD2-D963-006A8D5F4DEE}"/>
              </a:ext>
            </a:extLst>
          </p:cNvPr>
          <p:cNvSpPr txBox="1"/>
          <p:nvPr/>
        </p:nvSpPr>
        <p:spPr>
          <a:xfrm>
            <a:off x="1009110" y="2783042"/>
            <a:ext cx="13926090" cy="7017306"/>
          </a:xfrm>
          <a:prstGeom prst="rect">
            <a:avLst/>
          </a:prstGeom>
        </p:spPr>
        <p:txBody>
          <a:bodyPr wrap="square" lIns="0" tIns="0" rIns="0" bIns="0" rtlCol="0" anchor="t">
            <a:spAutoFit/>
          </a:bodyPr>
          <a:lstStyle/>
          <a:p>
            <a:pPr marL="457200" indent="-457200" algn="l">
              <a:spcBef>
                <a:spcPct val="0"/>
              </a:spcBef>
              <a:buFont typeface="+mj-lt"/>
              <a:buAutoNum type="arabicPeriod"/>
            </a:pPr>
            <a:r>
              <a:rPr lang="en-US" sz="2400" b="1" dirty="0">
                <a:solidFill>
                  <a:srgbClr val="92D050"/>
                </a:solidFill>
                <a:latin typeface="Codec Pro"/>
                <a:ea typeface="Codec Pro"/>
                <a:cs typeface="Codec Pro"/>
                <a:sym typeface="Codec Pro"/>
              </a:rPr>
              <a:t>Feedforward Networks:</a:t>
            </a:r>
            <a:r>
              <a:rPr lang="en-US" sz="2400" b="1" dirty="0">
                <a:solidFill>
                  <a:srgbClr val="1DBD07"/>
                </a:solidFill>
                <a:latin typeface="Codec Pro"/>
                <a:ea typeface="Codec Pro"/>
                <a:cs typeface="Codec Pro"/>
                <a:sym typeface="Codec Pro"/>
              </a:rPr>
              <a:t> </a:t>
            </a:r>
            <a:r>
              <a:rPr lang="en-US" sz="2400" dirty="0">
                <a:solidFill>
                  <a:srgbClr val="FFFFFF"/>
                </a:solidFill>
                <a:latin typeface="Codec Pro"/>
                <a:ea typeface="Codec Pro"/>
                <a:cs typeface="Codec Pro"/>
                <a:sym typeface="Codec Pro"/>
              </a:rPr>
              <a:t>It is a simple artificial neural network architecture in which data moves from input to output in a single direction.</a:t>
            </a:r>
          </a:p>
          <a:p>
            <a:pPr marL="457200" indent="-457200" algn="l">
              <a:spcBef>
                <a:spcPct val="0"/>
              </a:spcBef>
              <a:buFont typeface="+mj-lt"/>
              <a:buAutoNum type="arabicPeriod"/>
            </a:pPr>
            <a:endParaRPr lang="en-US" sz="2400" dirty="0">
              <a:solidFill>
                <a:srgbClr val="FFFFFF"/>
              </a:solidFill>
              <a:latin typeface="Codec Pro"/>
              <a:ea typeface="Codec Pro"/>
              <a:cs typeface="Codec Pro"/>
              <a:sym typeface="Codec Pro"/>
            </a:endParaRPr>
          </a:p>
          <a:p>
            <a:pPr marL="457200" indent="-457200" algn="l">
              <a:spcBef>
                <a:spcPct val="0"/>
              </a:spcBef>
              <a:buFont typeface="+mj-lt"/>
              <a:buAutoNum type="arabicPeriod"/>
            </a:pPr>
            <a:r>
              <a:rPr lang="en-US" sz="2400" dirty="0">
                <a:solidFill>
                  <a:srgbClr val="92D050"/>
                </a:solidFill>
                <a:latin typeface="Codec Pro"/>
                <a:ea typeface="Codec Pro"/>
                <a:cs typeface="Codec Pro"/>
                <a:sym typeface="Codec Pro"/>
              </a:rPr>
              <a:t>Singlelayer Perceptron: </a:t>
            </a:r>
            <a:r>
              <a:rPr lang="en-US" sz="2400" dirty="0">
                <a:solidFill>
                  <a:srgbClr val="FFFFFF"/>
                </a:solidFill>
                <a:latin typeface="Codec Pro"/>
                <a:ea typeface="Codec Pro"/>
                <a:cs typeface="Codec Pro"/>
                <a:sym typeface="Codec Pro"/>
              </a:rPr>
              <a:t>It has one layer and it applies weights, sums inputs and uses activation to produce output.</a:t>
            </a:r>
          </a:p>
          <a:p>
            <a:pPr marL="457200" indent="-457200" algn="l">
              <a:spcBef>
                <a:spcPct val="0"/>
              </a:spcBef>
              <a:buFont typeface="+mj-lt"/>
              <a:buAutoNum type="arabicPeriod"/>
            </a:pPr>
            <a:endParaRPr lang="en-US" sz="2400" dirty="0">
              <a:solidFill>
                <a:srgbClr val="FFFFFF"/>
              </a:solidFill>
              <a:latin typeface="Codec Pro"/>
              <a:ea typeface="Codec Pro"/>
              <a:cs typeface="Codec Pro"/>
              <a:sym typeface="Codec Pro"/>
            </a:endParaRPr>
          </a:p>
          <a:p>
            <a:pPr marL="457200" indent="-457200" algn="l">
              <a:spcBef>
                <a:spcPct val="0"/>
              </a:spcBef>
              <a:buFont typeface="+mj-lt"/>
              <a:buAutoNum type="arabicPeriod"/>
            </a:pPr>
            <a:r>
              <a:rPr lang="en-US" sz="2400" dirty="0">
                <a:solidFill>
                  <a:srgbClr val="92D050"/>
                </a:solidFill>
                <a:latin typeface="Codec Pro"/>
                <a:ea typeface="Codec Pro"/>
                <a:cs typeface="Codec Pro"/>
                <a:sym typeface="Codec Pro"/>
              </a:rPr>
              <a:t>Multilayer Perceptron (MLP): </a:t>
            </a:r>
            <a:r>
              <a:rPr lang="en-US" sz="2400" dirty="0">
                <a:solidFill>
                  <a:srgbClr val="FFFFFF"/>
                </a:solidFill>
                <a:latin typeface="Codec Pro"/>
                <a:ea typeface="Codec Pro"/>
                <a:cs typeface="Codec Pro"/>
                <a:sym typeface="Codec Pro"/>
              </a:rPr>
              <a:t>It is a type of feedforward neural network with three or more layers, including an input layer, one or more hidden layers and an output layer. It uses nonlinear activation functions.</a:t>
            </a:r>
          </a:p>
          <a:p>
            <a:pPr marL="457200" indent="-457200" algn="l">
              <a:spcBef>
                <a:spcPct val="0"/>
              </a:spcBef>
              <a:buFont typeface="+mj-lt"/>
              <a:buAutoNum type="arabicPeriod"/>
            </a:pPr>
            <a:endParaRPr lang="en-US" sz="2400" dirty="0">
              <a:solidFill>
                <a:srgbClr val="FFFFFF"/>
              </a:solidFill>
              <a:latin typeface="Codec Pro"/>
              <a:ea typeface="Codec Pro"/>
              <a:cs typeface="Codec Pro"/>
              <a:sym typeface="Codec Pro"/>
            </a:endParaRPr>
          </a:p>
          <a:p>
            <a:pPr marL="457200" indent="-457200" algn="l">
              <a:spcBef>
                <a:spcPct val="0"/>
              </a:spcBef>
              <a:buFont typeface="+mj-lt"/>
              <a:buAutoNum type="arabicPeriod"/>
            </a:pPr>
            <a:r>
              <a:rPr lang="en-US" sz="2400" dirty="0">
                <a:solidFill>
                  <a:srgbClr val="92D050"/>
                </a:solidFill>
                <a:latin typeface="Codec Pro"/>
                <a:ea typeface="Codec Pro"/>
                <a:cs typeface="Codec Pro"/>
                <a:sym typeface="Codec Pro"/>
              </a:rPr>
              <a:t>Convolutional Neural Network (CNN): </a:t>
            </a:r>
            <a:r>
              <a:rPr lang="en-US" sz="2400" dirty="0">
                <a:solidFill>
                  <a:srgbClr val="FFFFFF"/>
                </a:solidFill>
                <a:latin typeface="Codec Pro"/>
                <a:ea typeface="Codec Pro"/>
                <a:cs typeface="Codec Pro"/>
                <a:sym typeface="Codec Pro"/>
              </a:rPr>
              <a:t>It is designed for image processing. It uses convolutional layers to automatically learn features from input images, enabling effective image recognition and classification.</a:t>
            </a:r>
          </a:p>
          <a:p>
            <a:pPr marL="457200" indent="-457200" algn="l">
              <a:spcBef>
                <a:spcPct val="0"/>
              </a:spcBef>
              <a:buFont typeface="+mj-lt"/>
              <a:buAutoNum type="arabicPeriod"/>
            </a:pPr>
            <a:endParaRPr lang="en-US" sz="2400" dirty="0">
              <a:solidFill>
                <a:srgbClr val="FFFFFF"/>
              </a:solidFill>
              <a:latin typeface="Codec Pro"/>
              <a:ea typeface="Codec Pro"/>
              <a:cs typeface="Codec Pro"/>
              <a:sym typeface="Codec Pro"/>
            </a:endParaRPr>
          </a:p>
          <a:p>
            <a:pPr marL="457200" indent="-457200" algn="l">
              <a:spcBef>
                <a:spcPct val="0"/>
              </a:spcBef>
              <a:buFont typeface="+mj-lt"/>
              <a:buAutoNum type="arabicPeriod"/>
            </a:pPr>
            <a:r>
              <a:rPr lang="en-US" sz="2400" dirty="0">
                <a:solidFill>
                  <a:srgbClr val="92D050"/>
                </a:solidFill>
                <a:latin typeface="Codec Pro"/>
                <a:ea typeface="Codec Pro"/>
                <a:cs typeface="Codec Pro"/>
                <a:sym typeface="Codec Pro"/>
              </a:rPr>
              <a:t>Recurrent Neural Network (RNN): </a:t>
            </a:r>
            <a:r>
              <a:rPr lang="en-US" sz="2400" dirty="0">
                <a:solidFill>
                  <a:srgbClr val="FFFFFF"/>
                </a:solidFill>
                <a:latin typeface="Codec Pro"/>
                <a:ea typeface="Codec Pro"/>
                <a:cs typeface="Codec Pro"/>
                <a:sym typeface="Codec Pro"/>
              </a:rPr>
              <a:t>Handles sequential data using feedback loops to retain context over time.</a:t>
            </a:r>
          </a:p>
          <a:p>
            <a:pPr marL="457200" indent="-457200" algn="l">
              <a:spcBef>
                <a:spcPct val="0"/>
              </a:spcBef>
              <a:buFont typeface="+mj-lt"/>
              <a:buAutoNum type="arabicPeriod"/>
            </a:pPr>
            <a:endParaRPr lang="en-US" sz="2400" dirty="0">
              <a:solidFill>
                <a:srgbClr val="FFFFFF"/>
              </a:solidFill>
              <a:latin typeface="Codec Pro"/>
              <a:ea typeface="Codec Pro"/>
              <a:cs typeface="Codec Pro"/>
              <a:sym typeface="Codec Pro"/>
            </a:endParaRPr>
          </a:p>
          <a:p>
            <a:pPr marL="457200" indent="-457200" algn="l">
              <a:spcBef>
                <a:spcPct val="0"/>
              </a:spcBef>
              <a:buFont typeface="+mj-lt"/>
              <a:buAutoNum type="arabicPeriod"/>
            </a:pPr>
            <a:r>
              <a:rPr lang="en-US" sz="2400" dirty="0">
                <a:solidFill>
                  <a:srgbClr val="92D050"/>
                </a:solidFill>
                <a:latin typeface="Codec Pro"/>
                <a:ea typeface="Codec Pro"/>
                <a:cs typeface="Codec Pro"/>
                <a:sym typeface="Codec Pro"/>
              </a:rPr>
              <a:t>Long Short-Term Memory (LSTM): </a:t>
            </a:r>
            <a:r>
              <a:rPr lang="en-US" sz="2400" dirty="0">
                <a:solidFill>
                  <a:srgbClr val="FFFFFF"/>
                </a:solidFill>
                <a:latin typeface="Codec Pro"/>
                <a:ea typeface="Codec Pro"/>
                <a:cs typeface="Codec Pro"/>
                <a:sym typeface="Codec Pro"/>
              </a:rPr>
              <a:t>A type of RNN with memory cells and gates to handle long-term dependencies and avoid vanishing gradients.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a:extLst>
            <a:ext uri="{FF2B5EF4-FFF2-40B4-BE49-F238E27FC236}">
              <a16:creationId xmlns:a16="http://schemas.microsoft.com/office/drawing/2014/main" id="{A9FAC692-32FE-00E2-B674-BB2D75D085A0}"/>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42FA39C2-6085-CB82-080B-6D3E7207803E}"/>
              </a:ext>
            </a:extLst>
          </p:cNvPr>
          <p:cNvSpPr/>
          <p:nvPr/>
        </p:nvSpPr>
        <p:spPr>
          <a:xfrm>
            <a:off x="13214573" y="-2766980"/>
            <a:ext cx="6931681" cy="6186525"/>
          </a:xfrm>
          <a:custGeom>
            <a:avLst/>
            <a:gdLst/>
            <a:ahLst/>
            <a:cxnLst/>
            <a:rect l="l" t="t" r="r" b="b"/>
            <a:pathLst>
              <a:path w="6931681" h="6186525">
                <a:moveTo>
                  <a:pt x="0" y="0"/>
                </a:moveTo>
                <a:lnTo>
                  <a:pt x="6931681" y="0"/>
                </a:lnTo>
                <a:lnTo>
                  <a:pt x="6931681" y="6186526"/>
                </a:lnTo>
                <a:lnTo>
                  <a:pt x="0" y="618652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a:extLst>
              <a:ext uri="{FF2B5EF4-FFF2-40B4-BE49-F238E27FC236}">
                <a16:creationId xmlns:a16="http://schemas.microsoft.com/office/drawing/2014/main" id="{1DC1E67B-F2EB-71E4-14EF-BB24E4082CC9}"/>
              </a:ext>
            </a:extLst>
          </p:cNvPr>
          <p:cNvSpPr/>
          <p:nvPr/>
        </p:nvSpPr>
        <p:spPr>
          <a:xfrm>
            <a:off x="-3180559" y="-7196006"/>
            <a:ext cx="16355952" cy="16022018"/>
          </a:xfrm>
          <a:custGeom>
            <a:avLst/>
            <a:gdLst/>
            <a:ahLst/>
            <a:cxnLst/>
            <a:rect l="l" t="t" r="r" b="b"/>
            <a:pathLst>
              <a:path w="16355952" h="16022018">
                <a:moveTo>
                  <a:pt x="0" y="0"/>
                </a:moveTo>
                <a:lnTo>
                  <a:pt x="16355952" y="0"/>
                </a:lnTo>
                <a:lnTo>
                  <a:pt x="16355952" y="16022018"/>
                </a:lnTo>
                <a:lnTo>
                  <a:pt x="0" y="16022018"/>
                </a:lnTo>
                <a:lnTo>
                  <a:pt x="0" y="0"/>
                </a:lnTo>
                <a:close/>
              </a:path>
            </a:pathLst>
          </a:custGeom>
          <a:blipFill>
            <a:blip r:embed="rId4"/>
            <a:stretch>
              <a:fillRect/>
            </a:stretch>
          </a:blipFill>
        </p:spPr>
      </p:sp>
      <p:sp>
        <p:nvSpPr>
          <p:cNvPr id="4" name="TextBox 4">
            <a:extLst>
              <a:ext uri="{FF2B5EF4-FFF2-40B4-BE49-F238E27FC236}">
                <a16:creationId xmlns:a16="http://schemas.microsoft.com/office/drawing/2014/main" id="{DA833E03-8E04-3495-C247-1E0DA7EA6DE3}"/>
              </a:ext>
            </a:extLst>
          </p:cNvPr>
          <p:cNvSpPr txBox="1"/>
          <p:nvPr/>
        </p:nvSpPr>
        <p:spPr>
          <a:xfrm>
            <a:off x="1021511" y="716530"/>
            <a:ext cx="12146693" cy="769441"/>
          </a:xfrm>
          <a:prstGeom prst="rect">
            <a:avLst/>
          </a:prstGeom>
        </p:spPr>
        <p:txBody>
          <a:bodyPr wrap="square" lIns="0" tIns="0" rIns="0" bIns="0" rtlCol="0" anchor="t">
            <a:spAutoFit/>
          </a:bodyPr>
          <a:lstStyle/>
          <a:p>
            <a:pPr marL="0" lvl="0" indent="0" algn="l">
              <a:lnSpc>
                <a:spcPts val="6000"/>
              </a:lnSpc>
              <a:spcBef>
                <a:spcPct val="0"/>
              </a:spcBef>
            </a:pPr>
            <a:r>
              <a:rPr lang="en-US" sz="5000" b="1" dirty="0">
                <a:solidFill>
                  <a:srgbClr val="78FF87"/>
                </a:solidFill>
                <a:latin typeface="Anantason UltraExpanded Bold"/>
                <a:ea typeface="Anantason UltraExpanded Bold"/>
                <a:cs typeface="Anantason UltraExpanded Bold"/>
                <a:sym typeface="Anantason UltraExpanded Bold"/>
              </a:rPr>
              <a:t>1. Feedforward Networks: </a:t>
            </a:r>
          </a:p>
        </p:txBody>
      </p:sp>
      <p:sp>
        <p:nvSpPr>
          <p:cNvPr id="5" name="TextBox 5">
            <a:extLst>
              <a:ext uri="{FF2B5EF4-FFF2-40B4-BE49-F238E27FC236}">
                <a16:creationId xmlns:a16="http://schemas.microsoft.com/office/drawing/2014/main" id="{87349006-569D-A637-8DFA-2C63D03647E8}"/>
              </a:ext>
            </a:extLst>
          </p:cNvPr>
          <p:cNvSpPr txBox="1"/>
          <p:nvPr/>
        </p:nvSpPr>
        <p:spPr>
          <a:xfrm>
            <a:off x="1028700" y="1967794"/>
            <a:ext cx="12185873" cy="1603772"/>
          </a:xfrm>
          <a:prstGeom prst="rect">
            <a:avLst/>
          </a:prstGeom>
        </p:spPr>
        <p:txBody>
          <a:bodyPr lIns="0" tIns="0" rIns="0" bIns="0" rtlCol="0" anchor="t">
            <a:spAutoFit/>
          </a:bodyPr>
          <a:lstStyle/>
          <a:p>
            <a:pPr algn="l">
              <a:lnSpc>
                <a:spcPct val="150000"/>
              </a:lnSpc>
              <a:spcBef>
                <a:spcPct val="0"/>
              </a:spcBef>
            </a:pPr>
            <a:r>
              <a:rPr lang="en-US" sz="2400" dirty="0">
                <a:solidFill>
                  <a:srgbClr val="FFFFFF"/>
                </a:solidFill>
                <a:latin typeface="Codec Pro"/>
                <a:ea typeface="Codec Pro"/>
                <a:cs typeface="Codec Pro"/>
                <a:sym typeface="Codec Pro"/>
              </a:rPr>
              <a:t>Feedforward Neural Network (FNN) is a type of artificial neural network in which information flows in a single direction i.e from the input layer through hidden layers to the output layer without loops or feedback.</a:t>
            </a:r>
          </a:p>
        </p:txBody>
      </p:sp>
      <p:pic>
        <p:nvPicPr>
          <p:cNvPr id="7" name="Picture 6">
            <a:extLst>
              <a:ext uri="{FF2B5EF4-FFF2-40B4-BE49-F238E27FC236}">
                <a16:creationId xmlns:a16="http://schemas.microsoft.com/office/drawing/2014/main" id="{CC553DA3-9666-077F-4E4E-62329F6B853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57800" y="3608228"/>
            <a:ext cx="6288030" cy="6240152"/>
          </a:xfrm>
          <a:prstGeom prst="rect">
            <a:avLst/>
          </a:prstGeom>
        </p:spPr>
      </p:pic>
    </p:spTree>
    <p:extLst>
      <p:ext uri="{BB962C8B-B14F-4D97-AF65-F5344CB8AC3E}">
        <p14:creationId xmlns:p14="http://schemas.microsoft.com/office/powerpoint/2010/main" val="20397985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a:extLst>
            <a:ext uri="{FF2B5EF4-FFF2-40B4-BE49-F238E27FC236}">
              <a16:creationId xmlns:a16="http://schemas.microsoft.com/office/drawing/2014/main" id="{E578DDE0-2F5F-C016-D8F4-4FBC9C12F249}"/>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3B12B685-82F0-FFAC-7A65-032050618CBC}"/>
              </a:ext>
            </a:extLst>
          </p:cNvPr>
          <p:cNvSpPr/>
          <p:nvPr/>
        </p:nvSpPr>
        <p:spPr>
          <a:xfrm>
            <a:off x="13214573" y="-2766980"/>
            <a:ext cx="6931681" cy="6186525"/>
          </a:xfrm>
          <a:custGeom>
            <a:avLst/>
            <a:gdLst/>
            <a:ahLst/>
            <a:cxnLst/>
            <a:rect l="l" t="t" r="r" b="b"/>
            <a:pathLst>
              <a:path w="6931681" h="6186525">
                <a:moveTo>
                  <a:pt x="0" y="0"/>
                </a:moveTo>
                <a:lnTo>
                  <a:pt x="6931681" y="0"/>
                </a:lnTo>
                <a:lnTo>
                  <a:pt x="6931681" y="6186526"/>
                </a:lnTo>
                <a:lnTo>
                  <a:pt x="0" y="618652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a:extLst>
              <a:ext uri="{FF2B5EF4-FFF2-40B4-BE49-F238E27FC236}">
                <a16:creationId xmlns:a16="http://schemas.microsoft.com/office/drawing/2014/main" id="{253D726A-01BB-EB5E-3DCB-D6DB49E7A0C6}"/>
              </a:ext>
            </a:extLst>
          </p:cNvPr>
          <p:cNvSpPr/>
          <p:nvPr/>
        </p:nvSpPr>
        <p:spPr>
          <a:xfrm>
            <a:off x="-3180559" y="-7196006"/>
            <a:ext cx="16355952" cy="16022018"/>
          </a:xfrm>
          <a:custGeom>
            <a:avLst/>
            <a:gdLst/>
            <a:ahLst/>
            <a:cxnLst/>
            <a:rect l="l" t="t" r="r" b="b"/>
            <a:pathLst>
              <a:path w="16355952" h="16022018">
                <a:moveTo>
                  <a:pt x="0" y="0"/>
                </a:moveTo>
                <a:lnTo>
                  <a:pt x="16355952" y="0"/>
                </a:lnTo>
                <a:lnTo>
                  <a:pt x="16355952" y="16022018"/>
                </a:lnTo>
                <a:lnTo>
                  <a:pt x="0" y="16022018"/>
                </a:lnTo>
                <a:lnTo>
                  <a:pt x="0" y="0"/>
                </a:lnTo>
                <a:close/>
              </a:path>
            </a:pathLst>
          </a:custGeom>
          <a:blipFill>
            <a:blip r:embed="rId4"/>
            <a:stretch>
              <a:fillRect/>
            </a:stretch>
          </a:blipFill>
        </p:spPr>
      </p:sp>
      <p:sp>
        <p:nvSpPr>
          <p:cNvPr id="4" name="TextBox 4">
            <a:extLst>
              <a:ext uri="{FF2B5EF4-FFF2-40B4-BE49-F238E27FC236}">
                <a16:creationId xmlns:a16="http://schemas.microsoft.com/office/drawing/2014/main" id="{D9F7D9D1-704A-99C1-71B3-57C0A16A775E}"/>
              </a:ext>
            </a:extLst>
          </p:cNvPr>
          <p:cNvSpPr txBox="1"/>
          <p:nvPr/>
        </p:nvSpPr>
        <p:spPr>
          <a:xfrm>
            <a:off x="152401" y="716530"/>
            <a:ext cx="13015804" cy="769441"/>
          </a:xfrm>
          <a:prstGeom prst="rect">
            <a:avLst/>
          </a:prstGeom>
        </p:spPr>
        <p:txBody>
          <a:bodyPr wrap="square" lIns="0" tIns="0" rIns="0" bIns="0" rtlCol="0" anchor="t">
            <a:spAutoFit/>
          </a:bodyPr>
          <a:lstStyle/>
          <a:p>
            <a:pPr marL="0" lvl="0" indent="0" algn="l">
              <a:lnSpc>
                <a:spcPts val="6000"/>
              </a:lnSpc>
              <a:spcBef>
                <a:spcPct val="0"/>
              </a:spcBef>
            </a:pPr>
            <a:r>
              <a:rPr lang="en-US" sz="5000" b="1" dirty="0">
                <a:solidFill>
                  <a:srgbClr val="78FF87"/>
                </a:solidFill>
                <a:latin typeface="Anantason UltraExpanded Bold"/>
                <a:ea typeface="Anantason UltraExpanded Bold"/>
                <a:cs typeface="Anantason UltraExpanded Bold"/>
                <a:sym typeface="Anantason UltraExpanded Bold"/>
              </a:rPr>
              <a:t>Structure of Feedforward Networks: </a:t>
            </a:r>
          </a:p>
        </p:txBody>
      </p:sp>
      <p:sp>
        <p:nvSpPr>
          <p:cNvPr id="5" name="TextBox 5">
            <a:extLst>
              <a:ext uri="{FF2B5EF4-FFF2-40B4-BE49-F238E27FC236}">
                <a16:creationId xmlns:a16="http://schemas.microsoft.com/office/drawing/2014/main" id="{2F4684BC-5C85-A8C1-E191-A849B3F7C230}"/>
              </a:ext>
            </a:extLst>
          </p:cNvPr>
          <p:cNvSpPr txBox="1"/>
          <p:nvPr/>
        </p:nvSpPr>
        <p:spPr>
          <a:xfrm>
            <a:off x="1028700" y="1967794"/>
            <a:ext cx="13296900" cy="8251746"/>
          </a:xfrm>
          <a:prstGeom prst="rect">
            <a:avLst/>
          </a:prstGeom>
        </p:spPr>
        <p:txBody>
          <a:bodyPr wrap="square" lIns="0" tIns="0" rIns="0" bIns="0" rtlCol="0" anchor="t">
            <a:spAutoFit/>
          </a:bodyPr>
          <a:lstStyle/>
          <a:p>
            <a:pPr algn="l">
              <a:lnSpc>
                <a:spcPct val="150000"/>
              </a:lnSpc>
              <a:spcBef>
                <a:spcPct val="0"/>
              </a:spcBef>
            </a:pPr>
            <a:r>
              <a:rPr lang="en-US" sz="2400" dirty="0">
                <a:solidFill>
                  <a:srgbClr val="FFFFFF"/>
                </a:solidFill>
                <a:latin typeface="Codec Pro"/>
                <a:ea typeface="Codec Pro"/>
                <a:cs typeface="Codec Pro"/>
                <a:sym typeface="Codec Pro"/>
              </a:rPr>
              <a:t>Feedforward Neural Networks have a structured layered design where data flows sequentially through each layer.</a:t>
            </a:r>
          </a:p>
          <a:p>
            <a:pPr algn="l">
              <a:lnSpc>
                <a:spcPct val="150000"/>
              </a:lnSpc>
              <a:spcBef>
                <a:spcPct val="0"/>
              </a:spcBef>
            </a:pPr>
            <a:endParaRPr lang="en-US" sz="2400" dirty="0">
              <a:solidFill>
                <a:srgbClr val="FFFFFF"/>
              </a:solidFill>
              <a:latin typeface="Codec Pro"/>
              <a:ea typeface="Codec Pro"/>
              <a:cs typeface="Codec Pro"/>
              <a:sym typeface="Codec Pro"/>
            </a:endParaRPr>
          </a:p>
          <a:p>
            <a:pPr marL="457200" indent="-457200" algn="l">
              <a:lnSpc>
                <a:spcPct val="150000"/>
              </a:lnSpc>
              <a:spcBef>
                <a:spcPct val="0"/>
              </a:spcBef>
              <a:buFont typeface="+mj-lt"/>
              <a:buAutoNum type="arabicPeriod"/>
            </a:pPr>
            <a:r>
              <a:rPr lang="en-US" sz="2400" b="1" dirty="0">
                <a:solidFill>
                  <a:srgbClr val="92D050"/>
                </a:solidFill>
                <a:latin typeface="Codec Pro"/>
                <a:ea typeface="Codec Pro"/>
                <a:cs typeface="Codec Pro"/>
                <a:sym typeface="Codec Pro"/>
              </a:rPr>
              <a:t>Input Layer: </a:t>
            </a:r>
            <a:r>
              <a:rPr lang="en-US" sz="2400" dirty="0">
                <a:solidFill>
                  <a:srgbClr val="FFFFFF"/>
                </a:solidFill>
                <a:latin typeface="Codec Pro"/>
                <a:ea typeface="Codec Pro"/>
                <a:cs typeface="Codec Pro"/>
                <a:sym typeface="Codec Pro"/>
              </a:rPr>
              <a:t>The input layer consists of neurons that receive the input data. Each neuron in the input layer represents a feature of the input data.</a:t>
            </a:r>
          </a:p>
          <a:p>
            <a:pPr marL="457200" indent="-457200" algn="l">
              <a:lnSpc>
                <a:spcPct val="150000"/>
              </a:lnSpc>
              <a:spcBef>
                <a:spcPct val="0"/>
              </a:spcBef>
              <a:buFont typeface="+mj-lt"/>
              <a:buAutoNum type="arabicPeriod"/>
            </a:pPr>
            <a:r>
              <a:rPr lang="en-US" sz="2400" dirty="0">
                <a:solidFill>
                  <a:srgbClr val="92D050"/>
                </a:solidFill>
                <a:latin typeface="Codec Pro"/>
                <a:ea typeface="Codec Pro"/>
                <a:cs typeface="Codec Pro"/>
                <a:sym typeface="Codec Pro"/>
              </a:rPr>
              <a:t>Hidden Layers: </a:t>
            </a:r>
            <a:r>
              <a:rPr lang="en-US" sz="2400" dirty="0">
                <a:solidFill>
                  <a:srgbClr val="FFFFFF"/>
                </a:solidFill>
                <a:latin typeface="Codec Pro"/>
                <a:ea typeface="Codec Pro"/>
                <a:cs typeface="Codec Pro"/>
                <a:sym typeface="Codec Pro"/>
              </a:rPr>
              <a:t>One or more hidden layers are placed between the input and output layers. These layers are responsible for learning the complex patterns in the data. Each neuron in a hidden layer applies a weighted sum of inputs followed by a non-linear activation function.</a:t>
            </a:r>
          </a:p>
          <a:p>
            <a:pPr marL="457200" indent="-457200" algn="l">
              <a:lnSpc>
                <a:spcPct val="150000"/>
              </a:lnSpc>
              <a:spcBef>
                <a:spcPct val="0"/>
              </a:spcBef>
              <a:buFont typeface="+mj-lt"/>
              <a:buAutoNum type="arabicPeriod"/>
            </a:pPr>
            <a:r>
              <a:rPr lang="en-US" sz="2400" dirty="0">
                <a:solidFill>
                  <a:srgbClr val="92D050"/>
                </a:solidFill>
                <a:latin typeface="Codec Pro"/>
                <a:ea typeface="Codec Pro"/>
                <a:cs typeface="Codec Pro"/>
                <a:sym typeface="Codec Pro"/>
              </a:rPr>
              <a:t>Output Layer: </a:t>
            </a:r>
            <a:r>
              <a:rPr lang="en-US" sz="2400" dirty="0">
                <a:solidFill>
                  <a:srgbClr val="FFFFFF"/>
                </a:solidFill>
                <a:latin typeface="Codec Pro"/>
                <a:ea typeface="Codec Pro"/>
                <a:cs typeface="Codec Pro"/>
                <a:sym typeface="Codec Pro"/>
              </a:rPr>
              <a:t>The output layer provides the final output of the network. The number of neurons in this layer corresponds to the number of classes in a classification problem or the number of outputs in a regression problem.</a:t>
            </a:r>
          </a:p>
          <a:p>
            <a:pPr algn="l">
              <a:lnSpc>
                <a:spcPct val="150000"/>
              </a:lnSpc>
              <a:spcBef>
                <a:spcPct val="0"/>
              </a:spcBef>
            </a:pPr>
            <a:r>
              <a:rPr lang="en-US" sz="2400" dirty="0">
                <a:solidFill>
                  <a:srgbClr val="FFFFFF"/>
                </a:solidFill>
                <a:latin typeface="Codec Pro"/>
                <a:ea typeface="Codec Pro"/>
                <a:cs typeface="Codec Pro"/>
                <a:sym typeface="Codec Pro"/>
              </a:rPr>
              <a:t>Each connection between neurons in these layers has an associated weight that is adjusted during the training process to minimize the error in predictions.</a:t>
            </a:r>
          </a:p>
          <a:p>
            <a:pPr algn="l">
              <a:lnSpc>
                <a:spcPct val="150000"/>
              </a:lnSpc>
              <a:spcBef>
                <a:spcPct val="0"/>
              </a:spcBef>
            </a:pPr>
            <a:endParaRPr lang="en-US" sz="2400" dirty="0">
              <a:solidFill>
                <a:srgbClr val="FFFFFF"/>
              </a:solidFill>
              <a:latin typeface="Codec Pro"/>
              <a:ea typeface="Codec Pro"/>
              <a:cs typeface="Codec Pro"/>
              <a:sym typeface="Codec Pro"/>
            </a:endParaRPr>
          </a:p>
        </p:txBody>
      </p:sp>
    </p:spTree>
    <p:extLst>
      <p:ext uri="{BB962C8B-B14F-4D97-AF65-F5344CB8AC3E}">
        <p14:creationId xmlns:p14="http://schemas.microsoft.com/office/powerpoint/2010/main" val="11988199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a:extLst>
            <a:ext uri="{FF2B5EF4-FFF2-40B4-BE49-F238E27FC236}">
              <a16:creationId xmlns:a16="http://schemas.microsoft.com/office/drawing/2014/main" id="{1CF8E722-1A2B-2745-7273-0A9479E70268}"/>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9633326-4061-0374-9515-1D7E9CBB51A2}"/>
              </a:ext>
            </a:extLst>
          </p:cNvPr>
          <p:cNvSpPr/>
          <p:nvPr/>
        </p:nvSpPr>
        <p:spPr>
          <a:xfrm>
            <a:off x="13214573" y="-2766980"/>
            <a:ext cx="6931681" cy="6186525"/>
          </a:xfrm>
          <a:custGeom>
            <a:avLst/>
            <a:gdLst/>
            <a:ahLst/>
            <a:cxnLst/>
            <a:rect l="l" t="t" r="r" b="b"/>
            <a:pathLst>
              <a:path w="6931681" h="6186525">
                <a:moveTo>
                  <a:pt x="0" y="0"/>
                </a:moveTo>
                <a:lnTo>
                  <a:pt x="6931681" y="0"/>
                </a:lnTo>
                <a:lnTo>
                  <a:pt x="6931681" y="6186526"/>
                </a:lnTo>
                <a:lnTo>
                  <a:pt x="0" y="618652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a:extLst>
              <a:ext uri="{FF2B5EF4-FFF2-40B4-BE49-F238E27FC236}">
                <a16:creationId xmlns:a16="http://schemas.microsoft.com/office/drawing/2014/main" id="{91177AD5-7072-72A5-0DBF-86D6C51B1C26}"/>
              </a:ext>
            </a:extLst>
          </p:cNvPr>
          <p:cNvSpPr/>
          <p:nvPr/>
        </p:nvSpPr>
        <p:spPr>
          <a:xfrm>
            <a:off x="-3180559" y="-7196006"/>
            <a:ext cx="16355952" cy="16022018"/>
          </a:xfrm>
          <a:custGeom>
            <a:avLst/>
            <a:gdLst/>
            <a:ahLst/>
            <a:cxnLst/>
            <a:rect l="l" t="t" r="r" b="b"/>
            <a:pathLst>
              <a:path w="16355952" h="16022018">
                <a:moveTo>
                  <a:pt x="0" y="0"/>
                </a:moveTo>
                <a:lnTo>
                  <a:pt x="16355952" y="0"/>
                </a:lnTo>
                <a:lnTo>
                  <a:pt x="16355952" y="16022018"/>
                </a:lnTo>
                <a:lnTo>
                  <a:pt x="0" y="16022018"/>
                </a:lnTo>
                <a:lnTo>
                  <a:pt x="0" y="0"/>
                </a:lnTo>
                <a:close/>
              </a:path>
            </a:pathLst>
          </a:custGeom>
          <a:blipFill>
            <a:blip r:embed="rId4"/>
            <a:stretch>
              <a:fillRect/>
            </a:stretch>
          </a:blipFill>
        </p:spPr>
      </p:sp>
      <p:sp>
        <p:nvSpPr>
          <p:cNvPr id="4" name="TextBox 4">
            <a:extLst>
              <a:ext uri="{FF2B5EF4-FFF2-40B4-BE49-F238E27FC236}">
                <a16:creationId xmlns:a16="http://schemas.microsoft.com/office/drawing/2014/main" id="{CE1FC80A-C573-FD32-334B-9C919F0E0FA8}"/>
              </a:ext>
            </a:extLst>
          </p:cNvPr>
          <p:cNvSpPr txBox="1"/>
          <p:nvPr/>
        </p:nvSpPr>
        <p:spPr>
          <a:xfrm>
            <a:off x="198769" y="1402259"/>
            <a:ext cx="13015804" cy="769441"/>
          </a:xfrm>
          <a:prstGeom prst="rect">
            <a:avLst/>
          </a:prstGeom>
        </p:spPr>
        <p:txBody>
          <a:bodyPr wrap="square" lIns="0" tIns="0" rIns="0" bIns="0" rtlCol="0" anchor="t">
            <a:spAutoFit/>
          </a:bodyPr>
          <a:lstStyle/>
          <a:p>
            <a:pPr marL="0" lvl="0" indent="0" algn="l">
              <a:lnSpc>
                <a:spcPts val="6000"/>
              </a:lnSpc>
              <a:spcBef>
                <a:spcPct val="0"/>
              </a:spcBef>
            </a:pPr>
            <a:r>
              <a:rPr lang="en-US" sz="5000" b="1" dirty="0">
                <a:solidFill>
                  <a:srgbClr val="78FF87"/>
                </a:solidFill>
                <a:latin typeface="Anantason UltraExpanded Bold"/>
                <a:ea typeface="Anantason UltraExpanded Bold"/>
                <a:cs typeface="Anantason UltraExpanded Bold"/>
                <a:sym typeface="Anantason UltraExpanded Bold"/>
              </a:rPr>
              <a:t>2. Single Layer Perceptron</a:t>
            </a:r>
          </a:p>
        </p:txBody>
      </p:sp>
      <p:sp>
        <p:nvSpPr>
          <p:cNvPr id="5" name="TextBox 5">
            <a:extLst>
              <a:ext uri="{FF2B5EF4-FFF2-40B4-BE49-F238E27FC236}">
                <a16:creationId xmlns:a16="http://schemas.microsoft.com/office/drawing/2014/main" id="{1F7EB2B0-7E81-1B8F-4631-EB2172ACBFD5}"/>
              </a:ext>
            </a:extLst>
          </p:cNvPr>
          <p:cNvSpPr txBox="1"/>
          <p:nvPr/>
        </p:nvSpPr>
        <p:spPr>
          <a:xfrm>
            <a:off x="838200" y="3086100"/>
            <a:ext cx="13296900" cy="5481757"/>
          </a:xfrm>
          <a:prstGeom prst="rect">
            <a:avLst/>
          </a:prstGeom>
        </p:spPr>
        <p:txBody>
          <a:bodyPr wrap="square" lIns="0" tIns="0" rIns="0" bIns="0" rtlCol="0" anchor="t">
            <a:spAutoFit/>
          </a:bodyPr>
          <a:lstStyle/>
          <a:p>
            <a:pPr marL="342900" indent="-342900" algn="l">
              <a:lnSpc>
                <a:spcPct val="150000"/>
              </a:lnSpc>
              <a:spcBef>
                <a:spcPct val="0"/>
              </a:spcBef>
              <a:buFont typeface="Arial" panose="020B0604020202020204" pitchFamily="34" charset="0"/>
              <a:buChar char="•"/>
            </a:pPr>
            <a:r>
              <a:rPr lang="en-US" sz="2400" dirty="0">
                <a:solidFill>
                  <a:srgbClr val="FFFFFF"/>
                </a:solidFill>
                <a:latin typeface="Codec Pro"/>
                <a:ea typeface="Codec Pro"/>
                <a:cs typeface="Codec Pro"/>
                <a:sym typeface="Codec Pro"/>
              </a:rPr>
              <a:t>Single Layer Perceptron is inspired by biological neurons and their ability to process information. To understand the SLP we first need to break down the workings of a single artificial neuron which is the fundamental building block of neural networks. An artificial neuron is a simplified computational model that mimics the behavior of a biological neuron. It takes inputs, processes them and produces an output. Here's how it works step by step:</a:t>
            </a:r>
          </a:p>
          <a:p>
            <a:pPr marL="342900" indent="-342900" algn="l">
              <a:lnSpc>
                <a:spcPct val="150000"/>
              </a:lnSpc>
              <a:spcBef>
                <a:spcPct val="0"/>
              </a:spcBef>
              <a:buFont typeface="Arial" panose="020B0604020202020204" pitchFamily="34" charset="0"/>
              <a:buChar char="•"/>
            </a:pPr>
            <a:endParaRPr lang="en-US" sz="2400" dirty="0">
              <a:solidFill>
                <a:srgbClr val="FFFFFF"/>
              </a:solidFill>
              <a:latin typeface="Codec Pro"/>
              <a:ea typeface="Codec Pro"/>
              <a:cs typeface="Codec Pro"/>
              <a:sym typeface="Codec Pro"/>
            </a:endParaRPr>
          </a:p>
          <a:p>
            <a:pPr marL="457200" indent="-457200" algn="l">
              <a:lnSpc>
                <a:spcPct val="150000"/>
              </a:lnSpc>
              <a:spcBef>
                <a:spcPct val="0"/>
              </a:spcBef>
              <a:buFont typeface="+mj-lt"/>
              <a:buAutoNum type="arabicPeriod"/>
            </a:pPr>
            <a:r>
              <a:rPr lang="en-US" sz="2400" dirty="0">
                <a:solidFill>
                  <a:srgbClr val="FFFFFF"/>
                </a:solidFill>
                <a:latin typeface="Codec Pro"/>
                <a:ea typeface="Codec Pro"/>
                <a:cs typeface="Codec Pro"/>
                <a:sym typeface="Codec Pro"/>
              </a:rPr>
              <a:t>Receive signal from outside.</a:t>
            </a:r>
          </a:p>
          <a:p>
            <a:pPr marL="457200" indent="-457200" algn="l">
              <a:lnSpc>
                <a:spcPct val="150000"/>
              </a:lnSpc>
              <a:spcBef>
                <a:spcPct val="0"/>
              </a:spcBef>
              <a:buFont typeface="+mj-lt"/>
              <a:buAutoNum type="arabicPeriod"/>
            </a:pPr>
            <a:r>
              <a:rPr lang="en-US" sz="2400" dirty="0">
                <a:solidFill>
                  <a:srgbClr val="FFFFFF"/>
                </a:solidFill>
                <a:latin typeface="Codec Pro"/>
                <a:ea typeface="Codec Pro"/>
                <a:cs typeface="Codec Pro"/>
                <a:sym typeface="Codec Pro"/>
              </a:rPr>
              <a:t>Process the signal and decide whether we need to send information or not.</a:t>
            </a:r>
          </a:p>
          <a:p>
            <a:pPr marL="457200" indent="-457200" algn="l">
              <a:lnSpc>
                <a:spcPct val="150000"/>
              </a:lnSpc>
              <a:spcBef>
                <a:spcPct val="0"/>
              </a:spcBef>
              <a:buFont typeface="+mj-lt"/>
              <a:buAutoNum type="arabicPeriod"/>
            </a:pPr>
            <a:r>
              <a:rPr lang="en-US" sz="2400" dirty="0">
                <a:solidFill>
                  <a:srgbClr val="FFFFFF"/>
                </a:solidFill>
                <a:latin typeface="Codec Pro"/>
                <a:ea typeface="Codec Pro"/>
                <a:cs typeface="Codec Pro"/>
                <a:sym typeface="Codec Pro"/>
              </a:rPr>
              <a:t>Communicate the signal to the target cell, which can be another neuron or gland.</a:t>
            </a:r>
          </a:p>
        </p:txBody>
      </p:sp>
    </p:spTree>
    <p:extLst>
      <p:ext uri="{BB962C8B-B14F-4D97-AF65-F5344CB8AC3E}">
        <p14:creationId xmlns:p14="http://schemas.microsoft.com/office/powerpoint/2010/main" val="7279991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a:extLst>
            <a:ext uri="{FF2B5EF4-FFF2-40B4-BE49-F238E27FC236}">
              <a16:creationId xmlns:a16="http://schemas.microsoft.com/office/drawing/2014/main" id="{4318864C-6D61-E9B9-6834-B3F91777E527}"/>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76DDC2F7-EFC8-7467-C27E-AAA2EB224DDB}"/>
              </a:ext>
            </a:extLst>
          </p:cNvPr>
          <p:cNvSpPr/>
          <p:nvPr/>
        </p:nvSpPr>
        <p:spPr>
          <a:xfrm>
            <a:off x="13214573" y="-2766980"/>
            <a:ext cx="6931681" cy="6186525"/>
          </a:xfrm>
          <a:custGeom>
            <a:avLst/>
            <a:gdLst/>
            <a:ahLst/>
            <a:cxnLst/>
            <a:rect l="l" t="t" r="r" b="b"/>
            <a:pathLst>
              <a:path w="6931681" h="6186525">
                <a:moveTo>
                  <a:pt x="0" y="0"/>
                </a:moveTo>
                <a:lnTo>
                  <a:pt x="6931681" y="0"/>
                </a:lnTo>
                <a:lnTo>
                  <a:pt x="6931681" y="6186526"/>
                </a:lnTo>
                <a:lnTo>
                  <a:pt x="0" y="618652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a:extLst>
              <a:ext uri="{FF2B5EF4-FFF2-40B4-BE49-F238E27FC236}">
                <a16:creationId xmlns:a16="http://schemas.microsoft.com/office/drawing/2014/main" id="{05D90558-F2E2-8495-6780-B65A57B58654}"/>
              </a:ext>
            </a:extLst>
          </p:cNvPr>
          <p:cNvSpPr/>
          <p:nvPr/>
        </p:nvSpPr>
        <p:spPr>
          <a:xfrm>
            <a:off x="-3180559" y="-7196006"/>
            <a:ext cx="16355952" cy="16022018"/>
          </a:xfrm>
          <a:custGeom>
            <a:avLst/>
            <a:gdLst/>
            <a:ahLst/>
            <a:cxnLst/>
            <a:rect l="l" t="t" r="r" b="b"/>
            <a:pathLst>
              <a:path w="16355952" h="16022018">
                <a:moveTo>
                  <a:pt x="0" y="0"/>
                </a:moveTo>
                <a:lnTo>
                  <a:pt x="16355952" y="0"/>
                </a:lnTo>
                <a:lnTo>
                  <a:pt x="16355952" y="16022018"/>
                </a:lnTo>
                <a:lnTo>
                  <a:pt x="0" y="16022018"/>
                </a:lnTo>
                <a:lnTo>
                  <a:pt x="0" y="0"/>
                </a:lnTo>
                <a:close/>
              </a:path>
            </a:pathLst>
          </a:custGeom>
          <a:blipFill>
            <a:blip r:embed="rId4"/>
            <a:stretch>
              <a:fillRect/>
            </a:stretch>
          </a:blipFill>
        </p:spPr>
      </p:sp>
      <p:sp>
        <p:nvSpPr>
          <p:cNvPr id="4" name="TextBox 4">
            <a:extLst>
              <a:ext uri="{FF2B5EF4-FFF2-40B4-BE49-F238E27FC236}">
                <a16:creationId xmlns:a16="http://schemas.microsoft.com/office/drawing/2014/main" id="{CB32EED8-8089-2456-65D0-B1BCB2C8A840}"/>
              </a:ext>
            </a:extLst>
          </p:cNvPr>
          <p:cNvSpPr txBox="1"/>
          <p:nvPr/>
        </p:nvSpPr>
        <p:spPr>
          <a:xfrm>
            <a:off x="152401" y="716530"/>
            <a:ext cx="13015804" cy="769441"/>
          </a:xfrm>
          <a:prstGeom prst="rect">
            <a:avLst/>
          </a:prstGeom>
        </p:spPr>
        <p:txBody>
          <a:bodyPr wrap="square" lIns="0" tIns="0" rIns="0" bIns="0" rtlCol="0" anchor="t">
            <a:spAutoFit/>
          </a:bodyPr>
          <a:lstStyle/>
          <a:p>
            <a:pPr marL="0" lvl="0" indent="0" algn="l">
              <a:lnSpc>
                <a:spcPts val="6000"/>
              </a:lnSpc>
              <a:spcBef>
                <a:spcPct val="0"/>
              </a:spcBef>
            </a:pPr>
            <a:r>
              <a:rPr lang="en-US" sz="5000" b="1" dirty="0">
                <a:solidFill>
                  <a:srgbClr val="78FF87"/>
                </a:solidFill>
                <a:latin typeface="Anantason UltraExpanded Bold"/>
                <a:ea typeface="Anantason UltraExpanded Bold"/>
                <a:cs typeface="Anantason UltraExpanded Bold"/>
                <a:sym typeface="Anantason UltraExpanded Bold"/>
              </a:rPr>
              <a:t>Limitations Of Neural Networks</a:t>
            </a:r>
          </a:p>
        </p:txBody>
      </p:sp>
      <p:sp>
        <p:nvSpPr>
          <p:cNvPr id="5" name="TextBox 5">
            <a:extLst>
              <a:ext uri="{FF2B5EF4-FFF2-40B4-BE49-F238E27FC236}">
                <a16:creationId xmlns:a16="http://schemas.microsoft.com/office/drawing/2014/main" id="{7A4C6AA8-2123-6761-4DE9-23C86A263A26}"/>
              </a:ext>
            </a:extLst>
          </p:cNvPr>
          <p:cNvSpPr txBox="1"/>
          <p:nvPr/>
        </p:nvSpPr>
        <p:spPr>
          <a:xfrm>
            <a:off x="381000" y="3419545"/>
            <a:ext cx="14325600" cy="4373761"/>
          </a:xfrm>
          <a:prstGeom prst="rect">
            <a:avLst/>
          </a:prstGeom>
        </p:spPr>
        <p:txBody>
          <a:bodyPr wrap="square" lIns="0" tIns="0" rIns="0" bIns="0" rtlCol="0" anchor="t">
            <a:spAutoFit/>
          </a:bodyPr>
          <a:lstStyle/>
          <a:p>
            <a:pPr marL="457200" indent="-457200" algn="l">
              <a:lnSpc>
                <a:spcPct val="150000"/>
              </a:lnSpc>
              <a:spcBef>
                <a:spcPct val="0"/>
              </a:spcBef>
              <a:buFont typeface="+mj-lt"/>
              <a:buAutoNum type="arabicPeriod"/>
            </a:pPr>
            <a:r>
              <a:rPr lang="en-US" sz="2400" dirty="0">
                <a:solidFill>
                  <a:srgbClr val="FFFFFF"/>
                </a:solidFill>
                <a:latin typeface="Codec Pro"/>
                <a:ea typeface="Codec Pro"/>
                <a:cs typeface="Codec Pro"/>
                <a:sym typeface="Codec Pro"/>
              </a:rPr>
              <a:t>Overfitting: Neural networks can memorize the training data instead of generalizing, leading to poor performance on new data.</a:t>
            </a:r>
          </a:p>
          <a:p>
            <a:pPr marL="457200" indent="-457200" algn="l">
              <a:lnSpc>
                <a:spcPct val="150000"/>
              </a:lnSpc>
              <a:spcBef>
                <a:spcPct val="0"/>
              </a:spcBef>
              <a:buFont typeface="+mj-lt"/>
              <a:buAutoNum type="arabicPeriod"/>
            </a:pPr>
            <a:r>
              <a:rPr lang="en-US" sz="2400" dirty="0">
                <a:solidFill>
                  <a:srgbClr val="FFFFFF"/>
                </a:solidFill>
                <a:latin typeface="Codec Pro"/>
                <a:ea typeface="Codec Pro"/>
                <a:cs typeface="Codec Pro"/>
                <a:sym typeface="Codec Pro"/>
              </a:rPr>
              <a:t>Data Scarcity: Many applications lack the large, labeled datasets required for training neural networks effectively.</a:t>
            </a:r>
          </a:p>
          <a:p>
            <a:pPr marL="457200" indent="-457200" algn="l">
              <a:lnSpc>
                <a:spcPct val="150000"/>
              </a:lnSpc>
              <a:spcBef>
                <a:spcPct val="0"/>
              </a:spcBef>
              <a:buFont typeface="+mj-lt"/>
              <a:buAutoNum type="arabicPeriod"/>
            </a:pPr>
            <a:r>
              <a:rPr lang="en-US" sz="2400" dirty="0">
                <a:solidFill>
                  <a:srgbClr val="FFFFFF"/>
                </a:solidFill>
                <a:latin typeface="Codec Pro"/>
                <a:ea typeface="Codec Pro"/>
                <a:cs typeface="Codec Pro"/>
                <a:sym typeface="Codec Pro"/>
              </a:rPr>
              <a:t>Computational Costs: Training large neural networks can be prohibitively expensive, requiring specialized hardware like GPUs and TPUs.</a:t>
            </a:r>
          </a:p>
          <a:p>
            <a:pPr marL="457200" indent="-457200" algn="l">
              <a:lnSpc>
                <a:spcPct val="150000"/>
              </a:lnSpc>
              <a:spcBef>
                <a:spcPct val="0"/>
              </a:spcBef>
              <a:buFont typeface="+mj-lt"/>
              <a:buAutoNum type="arabicPeriod"/>
            </a:pPr>
            <a:r>
              <a:rPr lang="en-US" sz="2400" dirty="0">
                <a:solidFill>
                  <a:srgbClr val="FFFFFF"/>
                </a:solidFill>
                <a:latin typeface="Codec Pro"/>
                <a:ea typeface="Codec Pro"/>
                <a:cs typeface="Codec Pro"/>
                <a:sym typeface="Codec Pro"/>
              </a:rPr>
              <a:t>Bias and Fairness: Neural networks can inherit biases from the training data, leading to unfair or discriminatory outcomes.</a:t>
            </a:r>
          </a:p>
        </p:txBody>
      </p:sp>
    </p:spTree>
    <p:extLst>
      <p:ext uri="{BB962C8B-B14F-4D97-AF65-F5344CB8AC3E}">
        <p14:creationId xmlns:p14="http://schemas.microsoft.com/office/powerpoint/2010/main" val="10919350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a:extLst>
            <a:ext uri="{FF2B5EF4-FFF2-40B4-BE49-F238E27FC236}">
              <a16:creationId xmlns:a16="http://schemas.microsoft.com/office/drawing/2014/main" id="{5EC59BA8-91BD-B253-4A20-51DC02A3ABAB}"/>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C3DB58F-09D6-5726-4C90-9DF1B6CC17BE}"/>
              </a:ext>
            </a:extLst>
          </p:cNvPr>
          <p:cNvSpPr/>
          <p:nvPr/>
        </p:nvSpPr>
        <p:spPr>
          <a:xfrm>
            <a:off x="13214573" y="-2766980"/>
            <a:ext cx="6931681" cy="6186525"/>
          </a:xfrm>
          <a:custGeom>
            <a:avLst/>
            <a:gdLst/>
            <a:ahLst/>
            <a:cxnLst/>
            <a:rect l="l" t="t" r="r" b="b"/>
            <a:pathLst>
              <a:path w="6931681" h="6186525">
                <a:moveTo>
                  <a:pt x="0" y="0"/>
                </a:moveTo>
                <a:lnTo>
                  <a:pt x="6931681" y="0"/>
                </a:lnTo>
                <a:lnTo>
                  <a:pt x="6931681" y="6186526"/>
                </a:lnTo>
                <a:lnTo>
                  <a:pt x="0" y="618652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a:extLst>
              <a:ext uri="{FF2B5EF4-FFF2-40B4-BE49-F238E27FC236}">
                <a16:creationId xmlns:a16="http://schemas.microsoft.com/office/drawing/2014/main" id="{89A96E9A-E053-E9F4-AFBE-D07879050A6C}"/>
              </a:ext>
            </a:extLst>
          </p:cNvPr>
          <p:cNvSpPr/>
          <p:nvPr/>
        </p:nvSpPr>
        <p:spPr>
          <a:xfrm>
            <a:off x="-3180559" y="-7196006"/>
            <a:ext cx="16355952" cy="16022018"/>
          </a:xfrm>
          <a:custGeom>
            <a:avLst/>
            <a:gdLst/>
            <a:ahLst/>
            <a:cxnLst/>
            <a:rect l="l" t="t" r="r" b="b"/>
            <a:pathLst>
              <a:path w="16355952" h="16022018">
                <a:moveTo>
                  <a:pt x="0" y="0"/>
                </a:moveTo>
                <a:lnTo>
                  <a:pt x="16355952" y="0"/>
                </a:lnTo>
                <a:lnTo>
                  <a:pt x="16355952" y="16022018"/>
                </a:lnTo>
                <a:lnTo>
                  <a:pt x="0" y="16022018"/>
                </a:lnTo>
                <a:lnTo>
                  <a:pt x="0" y="0"/>
                </a:lnTo>
                <a:close/>
              </a:path>
            </a:pathLst>
          </a:custGeom>
          <a:blipFill>
            <a:blip r:embed="rId4"/>
            <a:stretch>
              <a:fillRect/>
            </a:stretch>
          </a:blipFill>
        </p:spPr>
      </p:sp>
      <p:sp>
        <p:nvSpPr>
          <p:cNvPr id="4" name="TextBox 4">
            <a:extLst>
              <a:ext uri="{FF2B5EF4-FFF2-40B4-BE49-F238E27FC236}">
                <a16:creationId xmlns:a16="http://schemas.microsoft.com/office/drawing/2014/main" id="{9BC480E5-9576-3187-1A71-D7766E0D2F10}"/>
              </a:ext>
            </a:extLst>
          </p:cNvPr>
          <p:cNvSpPr txBox="1"/>
          <p:nvPr/>
        </p:nvSpPr>
        <p:spPr>
          <a:xfrm>
            <a:off x="152401" y="716530"/>
            <a:ext cx="13015804" cy="769441"/>
          </a:xfrm>
          <a:prstGeom prst="rect">
            <a:avLst/>
          </a:prstGeom>
        </p:spPr>
        <p:txBody>
          <a:bodyPr wrap="square" lIns="0" tIns="0" rIns="0" bIns="0" rtlCol="0" anchor="t">
            <a:spAutoFit/>
          </a:bodyPr>
          <a:lstStyle/>
          <a:p>
            <a:pPr marL="0" lvl="0" indent="0" algn="l">
              <a:lnSpc>
                <a:spcPts val="6000"/>
              </a:lnSpc>
              <a:spcBef>
                <a:spcPct val="0"/>
              </a:spcBef>
            </a:pPr>
            <a:r>
              <a:rPr lang="en-US" sz="5000" b="1" dirty="0">
                <a:solidFill>
                  <a:srgbClr val="78FF87"/>
                </a:solidFill>
                <a:latin typeface="Anantason UltraExpanded Bold"/>
                <a:ea typeface="Anantason UltraExpanded Bold"/>
                <a:cs typeface="Anantason UltraExpanded Bold"/>
                <a:sym typeface="Anantason UltraExpanded Bold"/>
              </a:rPr>
              <a:t>Future of neural network limitations</a:t>
            </a:r>
          </a:p>
        </p:txBody>
      </p:sp>
      <p:sp>
        <p:nvSpPr>
          <p:cNvPr id="5" name="TextBox 5">
            <a:extLst>
              <a:ext uri="{FF2B5EF4-FFF2-40B4-BE49-F238E27FC236}">
                <a16:creationId xmlns:a16="http://schemas.microsoft.com/office/drawing/2014/main" id="{3E58AD60-9544-19A8-65AA-48EDE010CDD2}"/>
              </a:ext>
            </a:extLst>
          </p:cNvPr>
          <p:cNvSpPr txBox="1"/>
          <p:nvPr/>
        </p:nvSpPr>
        <p:spPr>
          <a:xfrm>
            <a:off x="381000" y="3419545"/>
            <a:ext cx="14325600" cy="4927759"/>
          </a:xfrm>
          <a:prstGeom prst="rect">
            <a:avLst/>
          </a:prstGeom>
        </p:spPr>
        <p:txBody>
          <a:bodyPr wrap="square" lIns="0" tIns="0" rIns="0" bIns="0" rtlCol="0" anchor="t">
            <a:spAutoFit/>
          </a:bodyPr>
          <a:lstStyle/>
          <a:p>
            <a:pPr algn="l">
              <a:lnSpc>
                <a:spcPct val="150000"/>
              </a:lnSpc>
              <a:spcBef>
                <a:spcPct val="0"/>
              </a:spcBef>
            </a:pPr>
            <a:r>
              <a:rPr lang="en-US" sz="2400" dirty="0">
                <a:solidFill>
                  <a:srgbClr val="FFFFFF"/>
                </a:solidFill>
                <a:latin typeface="Codec Pro"/>
                <a:ea typeface="Codec Pro"/>
                <a:cs typeface="Codec Pro"/>
                <a:sym typeface="Codec Pro"/>
              </a:rPr>
              <a:t>Predictions for Neural Network Development</a:t>
            </a:r>
          </a:p>
          <a:p>
            <a:pPr marL="457200" indent="-457200" algn="l">
              <a:lnSpc>
                <a:spcPct val="150000"/>
              </a:lnSpc>
              <a:spcBef>
                <a:spcPct val="0"/>
              </a:spcBef>
              <a:buFont typeface="+mj-lt"/>
              <a:buAutoNum type="arabicPeriod"/>
            </a:pPr>
            <a:r>
              <a:rPr lang="en-US" sz="2400" dirty="0">
                <a:solidFill>
                  <a:srgbClr val="FFFFFF"/>
                </a:solidFill>
                <a:latin typeface="Codec Pro"/>
                <a:ea typeface="Codec Pro"/>
                <a:cs typeface="Codec Pro"/>
                <a:sym typeface="Codec Pro"/>
              </a:rPr>
              <a:t>Improved Interpretability: Advances in explainable AI will make neural networks more transparent and trustworthy.</a:t>
            </a:r>
          </a:p>
          <a:p>
            <a:pPr marL="457200" indent="-457200" algn="l">
              <a:lnSpc>
                <a:spcPct val="150000"/>
              </a:lnSpc>
              <a:spcBef>
                <a:spcPct val="0"/>
              </a:spcBef>
              <a:buFont typeface="+mj-lt"/>
              <a:buAutoNum type="arabicPeriod"/>
            </a:pPr>
            <a:endParaRPr lang="en-US" sz="2400" dirty="0">
              <a:solidFill>
                <a:srgbClr val="FFFFFF"/>
              </a:solidFill>
              <a:latin typeface="Codec Pro"/>
              <a:ea typeface="Codec Pro"/>
              <a:cs typeface="Codec Pro"/>
              <a:sym typeface="Codec Pro"/>
            </a:endParaRPr>
          </a:p>
          <a:p>
            <a:pPr marL="457200" indent="-457200" algn="l">
              <a:lnSpc>
                <a:spcPct val="150000"/>
              </a:lnSpc>
              <a:spcBef>
                <a:spcPct val="0"/>
              </a:spcBef>
              <a:buFont typeface="+mj-lt"/>
              <a:buAutoNum type="arabicPeriod"/>
            </a:pPr>
            <a:r>
              <a:rPr lang="en-US" sz="2400" dirty="0">
                <a:solidFill>
                  <a:srgbClr val="FFFFFF"/>
                </a:solidFill>
                <a:latin typeface="Codec Pro"/>
                <a:ea typeface="Codec Pro"/>
                <a:cs typeface="Codec Pro"/>
                <a:sym typeface="Codec Pro"/>
              </a:rPr>
              <a:t>Scalable Architectures: New architectures will enable neural networks to scale more efficiently, handling larger datasets and more complex tasks.</a:t>
            </a:r>
          </a:p>
          <a:p>
            <a:pPr marL="457200" indent="-457200" algn="l">
              <a:lnSpc>
                <a:spcPct val="150000"/>
              </a:lnSpc>
              <a:spcBef>
                <a:spcPct val="0"/>
              </a:spcBef>
              <a:buFont typeface="+mj-lt"/>
              <a:buAutoNum type="arabicPeriod"/>
            </a:pPr>
            <a:endParaRPr lang="en-US" sz="2400" dirty="0">
              <a:solidFill>
                <a:srgbClr val="FFFFFF"/>
              </a:solidFill>
              <a:latin typeface="Codec Pro"/>
              <a:ea typeface="Codec Pro"/>
              <a:cs typeface="Codec Pro"/>
              <a:sym typeface="Codec Pro"/>
            </a:endParaRPr>
          </a:p>
          <a:p>
            <a:pPr marL="457200" indent="-457200" algn="l">
              <a:lnSpc>
                <a:spcPct val="150000"/>
              </a:lnSpc>
              <a:spcBef>
                <a:spcPct val="0"/>
              </a:spcBef>
              <a:buFont typeface="+mj-lt"/>
              <a:buAutoNum type="arabicPeriod"/>
            </a:pPr>
            <a:r>
              <a:rPr lang="en-US" sz="2400" dirty="0">
                <a:solidFill>
                  <a:srgbClr val="FFFFFF"/>
                </a:solidFill>
                <a:latin typeface="Codec Pro"/>
                <a:ea typeface="Codec Pro"/>
                <a:cs typeface="Codec Pro"/>
                <a:sym typeface="Codec Pro"/>
              </a:rPr>
              <a:t>Integration with Emerging Technologies: Neural networks will increasingly be integrated with technologies like IoT and blockchain, expanding their applications.</a:t>
            </a:r>
          </a:p>
        </p:txBody>
      </p:sp>
    </p:spTree>
    <p:extLst>
      <p:ext uri="{BB962C8B-B14F-4D97-AF65-F5344CB8AC3E}">
        <p14:creationId xmlns:p14="http://schemas.microsoft.com/office/powerpoint/2010/main" val="40947307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p:cNvGrpSpPr/>
        <p:nvPr/>
      </p:nvGrpSpPr>
      <p:grpSpPr>
        <a:xfrm>
          <a:off x="0" y="0"/>
          <a:ext cx="0" cy="0"/>
          <a:chOff x="0" y="0"/>
          <a:chExt cx="0" cy="0"/>
        </a:xfrm>
      </p:grpSpPr>
      <p:sp>
        <p:nvSpPr>
          <p:cNvPr id="2" name="Freeform 2"/>
          <p:cNvSpPr/>
          <p:nvPr/>
        </p:nvSpPr>
        <p:spPr>
          <a:xfrm>
            <a:off x="-3304748" y="-7277100"/>
            <a:ext cx="16355952" cy="17373600"/>
          </a:xfrm>
          <a:custGeom>
            <a:avLst/>
            <a:gdLst/>
            <a:ahLst/>
            <a:cxnLst/>
            <a:rect l="l" t="t" r="r" b="b"/>
            <a:pathLst>
              <a:path w="16355952" h="16022018">
                <a:moveTo>
                  <a:pt x="0" y="0"/>
                </a:moveTo>
                <a:lnTo>
                  <a:pt x="16355952" y="0"/>
                </a:lnTo>
                <a:lnTo>
                  <a:pt x="16355952" y="16022018"/>
                </a:lnTo>
                <a:lnTo>
                  <a:pt x="0" y="16022018"/>
                </a:lnTo>
                <a:lnTo>
                  <a:pt x="0" y="0"/>
                </a:lnTo>
                <a:close/>
              </a:path>
            </a:pathLst>
          </a:custGeom>
          <a:blipFill>
            <a:blip r:embed="rId2"/>
            <a:stretch>
              <a:fillRect/>
            </a:stretch>
          </a:blipFill>
        </p:spPr>
      </p:sp>
      <p:sp>
        <p:nvSpPr>
          <p:cNvPr id="3" name="Freeform 3"/>
          <p:cNvSpPr/>
          <p:nvPr/>
        </p:nvSpPr>
        <p:spPr>
          <a:xfrm>
            <a:off x="6599177" y="7333826"/>
            <a:ext cx="14336955" cy="6055724"/>
          </a:xfrm>
          <a:custGeom>
            <a:avLst/>
            <a:gdLst/>
            <a:ahLst/>
            <a:cxnLst/>
            <a:rect l="l" t="t" r="r" b="b"/>
            <a:pathLst>
              <a:path w="14336955" h="6055724">
                <a:moveTo>
                  <a:pt x="0" y="0"/>
                </a:moveTo>
                <a:lnTo>
                  <a:pt x="14336955" y="0"/>
                </a:lnTo>
                <a:lnTo>
                  <a:pt x="14336955" y="6055724"/>
                </a:lnTo>
                <a:lnTo>
                  <a:pt x="0" y="60557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028700" y="998686"/>
            <a:ext cx="3844528" cy="771525"/>
          </a:xfrm>
          <a:prstGeom prst="rect">
            <a:avLst/>
          </a:prstGeom>
        </p:spPr>
        <p:txBody>
          <a:bodyPr lIns="0" tIns="0" rIns="0" bIns="0" rtlCol="0" anchor="t">
            <a:spAutoFit/>
          </a:bodyPr>
          <a:lstStyle/>
          <a:p>
            <a:pPr marL="0" lvl="0" indent="0" algn="l">
              <a:lnSpc>
                <a:spcPts val="6000"/>
              </a:lnSpc>
              <a:spcBef>
                <a:spcPct val="0"/>
              </a:spcBef>
            </a:pPr>
            <a:r>
              <a:rPr lang="en-US" sz="5000" b="1" u="none" strike="noStrike" dirty="0">
                <a:solidFill>
                  <a:srgbClr val="78FF87"/>
                </a:solidFill>
                <a:latin typeface="Anantason UltraExpanded Bold"/>
                <a:ea typeface="Anantason UltraExpanded Bold"/>
                <a:cs typeface="Anantason UltraExpanded Bold"/>
                <a:sym typeface="Anantason UltraExpanded Bold"/>
              </a:rPr>
              <a:t>CONTENT</a:t>
            </a:r>
          </a:p>
        </p:txBody>
      </p:sp>
      <p:sp>
        <p:nvSpPr>
          <p:cNvPr id="5" name="TextBox 5"/>
          <p:cNvSpPr txBox="1"/>
          <p:nvPr/>
        </p:nvSpPr>
        <p:spPr>
          <a:xfrm>
            <a:off x="2431791" y="2995452"/>
            <a:ext cx="6286574" cy="371897"/>
          </a:xfrm>
          <a:prstGeom prst="rect">
            <a:avLst/>
          </a:prstGeom>
        </p:spPr>
        <p:txBody>
          <a:bodyPr lIns="0" tIns="0" rIns="0" bIns="0" rtlCol="0" anchor="t">
            <a:spAutoFit/>
          </a:bodyPr>
          <a:lstStyle/>
          <a:p>
            <a:pPr marL="0" lvl="0" indent="0" algn="l">
              <a:lnSpc>
                <a:spcPts val="2879"/>
              </a:lnSpc>
              <a:spcBef>
                <a:spcPct val="0"/>
              </a:spcBef>
            </a:pPr>
            <a:r>
              <a:rPr lang="en-US" sz="2399" b="1" dirty="0">
                <a:solidFill>
                  <a:srgbClr val="FFFFFF"/>
                </a:solidFill>
                <a:latin typeface="Anantason UltraExpanded Bold"/>
                <a:ea typeface="Anantason UltraExpanded Bold"/>
                <a:cs typeface="Anantason UltraExpanded Bold"/>
                <a:sym typeface="Anantason UltraExpanded Bold"/>
              </a:rPr>
              <a:t>What is a neural network?</a:t>
            </a:r>
          </a:p>
        </p:txBody>
      </p:sp>
      <p:sp>
        <p:nvSpPr>
          <p:cNvPr id="6" name="TextBox 6"/>
          <p:cNvSpPr txBox="1"/>
          <p:nvPr/>
        </p:nvSpPr>
        <p:spPr>
          <a:xfrm>
            <a:off x="2543003" y="6378996"/>
            <a:ext cx="6286574" cy="371897"/>
          </a:xfrm>
          <a:prstGeom prst="rect">
            <a:avLst/>
          </a:prstGeom>
        </p:spPr>
        <p:txBody>
          <a:bodyPr lIns="0" tIns="0" rIns="0" bIns="0" rtlCol="0" anchor="t">
            <a:spAutoFit/>
          </a:bodyPr>
          <a:lstStyle/>
          <a:p>
            <a:pPr marL="0" lvl="0" indent="0" algn="l">
              <a:lnSpc>
                <a:spcPts val="2879"/>
              </a:lnSpc>
              <a:spcBef>
                <a:spcPct val="0"/>
              </a:spcBef>
            </a:pPr>
            <a:r>
              <a:rPr lang="en-US" sz="2399" b="1" dirty="0">
                <a:solidFill>
                  <a:srgbClr val="FFFFFF"/>
                </a:solidFill>
                <a:latin typeface="Anantason UltraExpanded Bold"/>
                <a:ea typeface="Anantason UltraExpanded Bold"/>
                <a:cs typeface="Anantason UltraExpanded Bold"/>
                <a:sym typeface="Anantason UltraExpanded Bold"/>
              </a:rPr>
              <a:t>What are neural networks used for?</a:t>
            </a:r>
          </a:p>
        </p:txBody>
      </p:sp>
      <p:grpSp>
        <p:nvGrpSpPr>
          <p:cNvPr id="9" name="Group 9"/>
          <p:cNvGrpSpPr/>
          <p:nvPr/>
        </p:nvGrpSpPr>
        <p:grpSpPr>
          <a:xfrm>
            <a:off x="768628" y="2546254"/>
            <a:ext cx="1163073" cy="1255438"/>
            <a:chOff x="0" y="0"/>
            <a:chExt cx="1550764" cy="1917700"/>
          </a:xfrm>
        </p:grpSpPr>
        <p:sp>
          <p:nvSpPr>
            <p:cNvPr id="10" name="TextBox 10"/>
            <p:cNvSpPr txBox="1"/>
            <p:nvPr/>
          </p:nvSpPr>
          <p:spPr>
            <a:xfrm>
              <a:off x="0" y="0"/>
              <a:ext cx="1550764" cy="1917700"/>
            </a:xfrm>
            <a:prstGeom prst="rect">
              <a:avLst/>
            </a:prstGeom>
          </p:spPr>
          <p:txBody>
            <a:bodyPr lIns="0" tIns="0" rIns="0" bIns="0" rtlCol="0" anchor="t">
              <a:spAutoFit/>
            </a:bodyPr>
            <a:lstStyle/>
            <a:p>
              <a:pPr algn="ctr">
                <a:lnSpc>
                  <a:spcPts val="11353"/>
                </a:lnSpc>
                <a:spcBef>
                  <a:spcPct val="0"/>
                </a:spcBef>
              </a:pPr>
              <a:r>
                <a:rPr lang="en-US" sz="9461" dirty="0">
                  <a:solidFill>
                    <a:srgbClr val="78FF87"/>
                  </a:solidFill>
                  <a:latin typeface="Anantason UltraExpanded Light"/>
                  <a:ea typeface="Anantason UltraExpanded Light"/>
                  <a:cs typeface="Anantason UltraExpanded Light"/>
                  <a:sym typeface="Anantason UltraExpanded Light"/>
                </a:rPr>
                <a:t>O</a:t>
              </a:r>
            </a:p>
          </p:txBody>
        </p:sp>
        <p:sp>
          <p:nvSpPr>
            <p:cNvPr id="11" name="TextBox 11"/>
            <p:cNvSpPr txBox="1"/>
            <p:nvPr/>
          </p:nvSpPr>
          <p:spPr>
            <a:xfrm>
              <a:off x="398782" y="501649"/>
              <a:ext cx="753199" cy="910588"/>
            </a:xfrm>
            <a:prstGeom prst="rect">
              <a:avLst/>
            </a:prstGeom>
          </p:spPr>
          <p:txBody>
            <a:bodyPr lIns="0" tIns="0" rIns="0" bIns="0" rtlCol="0" anchor="t">
              <a:spAutoFit/>
            </a:bodyPr>
            <a:lstStyle/>
            <a:p>
              <a:pPr algn="ctr">
                <a:lnSpc>
                  <a:spcPts val="4319"/>
                </a:lnSpc>
              </a:pPr>
              <a:r>
                <a:rPr lang="en-US" sz="4799" b="1" spc="-201" dirty="0">
                  <a:solidFill>
                    <a:srgbClr val="FFFFFF"/>
                  </a:solidFill>
                  <a:latin typeface="Codec Pro Ultra-Bold"/>
                  <a:ea typeface="Codec Pro Ultra-Bold"/>
                  <a:cs typeface="Codec Pro Ultra-Bold"/>
                  <a:sym typeface="Codec Pro Ultra-Bold"/>
                </a:rPr>
                <a:t>1</a:t>
              </a:r>
            </a:p>
          </p:txBody>
        </p:sp>
      </p:grpSp>
      <p:grpSp>
        <p:nvGrpSpPr>
          <p:cNvPr id="15" name="Group 15"/>
          <p:cNvGrpSpPr/>
          <p:nvPr/>
        </p:nvGrpSpPr>
        <p:grpSpPr>
          <a:xfrm>
            <a:off x="883567" y="6026125"/>
            <a:ext cx="1163073" cy="1077637"/>
            <a:chOff x="0" y="0"/>
            <a:chExt cx="1550764" cy="1917700"/>
          </a:xfrm>
        </p:grpSpPr>
        <p:sp>
          <p:nvSpPr>
            <p:cNvPr id="16" name="TextBox 16"/>
            <p:cNvSpPr txBox="1"/>
            <p:nvPr/>
          </p:nvSpPr>
          <p:spPr>
            <a:xfrm>
              <a:off x="0" y="0"/>
              <a:ext cx="1550764" cy="1917700"/>
            </a:xfrm>
            <a:prstGeom prst="rect">
              <a:avLst/>
            </a:prstGeom>
          </p:spPr>
          <p:txBody>
            <a:bodyPr lIns="0" tIns="0" rIns="0" bIns="0" rtlCol="0" anchor="t">
              <a:spAutoFit/>
            </a:bodyPr>
            <a:lstStyle/>
            <a:p>
              <a:pPr algn="ctr">
                <a:lnSpc>
                  <a:spcPts val="11353"/>
                </a:lnSpc>
                <a:spcBef>
                  <a:spcPct val="0"/>
                </a:spcBef>
              </a:pPr>
              <a:r>
                <a:rPr lang="en-US" sz="9461" dirty="0">
                  <a:solidFill>
                    <a:srgbClr val="78FF87"/>
                  </a:solidFill>
                  <a:latin typeface="Anantason UltraExpanded Light"/>
                  <a:ea typeface="Anantason UltraExpanded Light"/>
                  <a:cs typeface="Anantason UltraExpanded Light"/>
                  <a:sym typeface="Anantason UltraExpanded Light"/>
                </a:rPr>
                <a:t>O</a:t>
              </a:r>
            </a:p>
          </p:txBody>
        </p:sp>
        <p:sp>
          <p:nvSpPr>
            <p:cNvPr id="17" name="TextBox 17"/>
            <p:cNvSpPr txBox="1"/>
            <p:nvPr/>
          </p:nvSpPr>
          <p:spPr>
            <a:xfrm>
              <a:off x="398782" y="501649"/>
              <a:ext cx="753199" cy="910588"/>
            </a:xfrm>
            <a:prstGeom prst="rect">
              <a:avLst/>
            </a:prstGeom>
          </p:spPr>
          <p:txBody>
            <a:bodyPr lIns="0" tIns="0" rIns="0" bIns="0" rtlCol="0" anchor="t">
              <a:spAutoFit/>
            </a:bodyPr>
            <a:lstStyle/>
            <a:p>
              <a:pPr algn="ctr">
                <a:lnSpc>
                  <a:spcPts val="4319"/>
                </a:lnSpc>
              </a:pPr>
              <a:r>
                <a:rPr lang="en-US" sz="4799" b="1" spc="-201" dirty="0">
                  <a:solidFill>
                    <a:srgbClr val="FFFFFF"/>
                  </a:solidFill>
                  <a:latin typeface="Codec Pro Ultra-Bold"/>
                  <a:ea typeface="Codec Pro Ultra-Bold"/>
                  <a:cs typeface="Codec Pro Ultra-Bold"/>
                  <a:sym typeface="Codec Pro Ultra-Bold"/>
                </a:rPr>
                <a:t>3</a:t>
              </a:r>
            </a:p>
          </p:txBody>
        </p:sp>
      </p:grpSp>
      <p:sp>
        <p:nvSpPr>
          <p:cNvPr id="21" name="TextBox 5">
            <a:extLst>
              <a:ext uri="{FF2B5EF4-FFF2-40B4-BE49-F238E27FC236}">
                <a16:creationId xmlns:a16="http://schemas.microsoft.com/office/drawing/2014/main" id="{62D3348C-6AC5-6B46-2A57-89B14BB28039}"/>
              </a:ext>
            </a:extLst>
          </p:cNvPr>
          <p:cNvSpPr txBox="1"/>
          <p:nvPr/>
        </p:nvSpPr>
        <p:spPr>
          <a:xfrm>
            <a:off x="2431791" y="4592590"/>
            <a:ext cx="6286574" cy="371897"/>
          </a:xfrm>
          <a:prstGeom prst="rect">
            <a:avLst/>
          </a:prstGeom>
        </p:spPr>
        <p:txBody>
          <a:bodyPr lIns="0" tIns="0" rIns="0" bIns="0" rtlCol="0" anchor="t">
            <a:spAutoFit/>
          </a:bodyPr>
          <a:lstStyle/>
          <a:p>
            <a:pPr marL="0" lvl="0" indent="0" algn="l">
              <a:lnSpc>
                <a:spcPts val="2879"/>
              </a:lnSpc>
              <a:spcBef>
                <a:spcPct val="0"/>
              </a:spcBef>
            </a:pPr>
            <a:r>
              <a:rPr lang="en-US" sz="2399" b="1" dirty="0">
                <a:solidFill>
                  <a:srgbClr val="FFFFFF"/>
                </a:solidFill>
                <a:latin typeface="Anantason UltraExpanded Bold"/>
                <a:ea typeface="Anantason UltraExpanded Bold"/>
                <a:cs typeface="Anantason UltraExpanded Bold"/>
                <a:sym typeface="Anantason UltraExpanded Bold"/>
              </a:rPr>
              <a:t>Why are neural networks important?</a:t>
            </a:r>
          </a:p>
        </p:txBody>
      </p:sp>
      <p:grpSp>
        <p:nvGrpSpPr>
          <p:cNvPr id="22" name="Group 9">
            <a:extLst>
              <a:ext uri="{FF2B5EF4-FFF2-40B4-BE49-F238E27FC236}">
                <a16:creationId xmlns:a16="http://schemas.microsoft.com/office/drawing/2014/main" id="{BC3CCDA2-5F85-2E72-6F55-5C9BD05DCD2B}"/>
              </a:ext>
            </a:extLst>
          </p:cNvPr>
          <p:cNvGrpSpPr/>
          <p:nvPr/>
        </p:nvGrpSpPr>
        <p:grpSpPr>
          <a:xfrm>
            <a:off x="768628" y="4239721"/>
            <a:ext cx="1163073" cy="1077637"/>
            <a:chOff x="0" y="0"/>
            <a:chExt cx="1550764" cy="1917700"/>
          </a:xfrm>
        </p:grpSpPr>
        <p:sp>
          <p:nvSpPr>
            <p:cNvPr id="23" name="TextBox 10">
              <a:extLst>
                <a:ext uri="{FF2B5EF4-FFF2-40B4-BE49-F238E27FC236}">
                  <a16:creationId xmlns:a16="http://schemas.microsoft.com/office/drawing/2014/main" id="{895F4AAB-52FF-8D93-650C-BDEAA2C33D54}"/>
                </a:ext>
              </a:extLst>
            </p:cNvPr>
            <p:cNvSpPr txBox="1"/>
            <p:nvPr/>
          </p:nvSpPr>
          <p:spPr>
            <a:xfrm>
              <a:off x="0" y="0"/>
              <a:ext cx="1550764" cy="1917700"/>
            </a:xfrm>
            <a:prstGeom prst="rect">
              <a:avLst/>
            </a:prstGeom>
          </p:spPr>
          <p:txBody>
            <a:bodyPr lIns="0" tIns="0" rIns="0" bIns="0" rtlCol="0" anchor="t">
              <a:spAutoFit/>
            </a:bodyPr>
            <a:lstStyle/>
            <a:p>
              <a:pPr algn="ctr">
                <a:lnSpc>
                  <a:spcPts val="11353"/>
                </a:lnSpc>
                <a:spcBef>
                  <a:spcPct val="0"/>
                </a:spcBef>
              </a:pPr>
              <a:r>
                <a:rPr lang="en-US" sz="9461" dirty="0">
                  <a:solidFill>
                    <a:srgbClr val="78FF87"/>
                  </a:solidFill>
                  <a:latin typeface="Anantason UltraExpanded Light"/>
                  <a:ea typeface="Anantason UltraExpanded Light"/>
                  <a:cs typeface="Anantason UltraExpanded Light"/>
                  <a:sym typeface="Anantason UltraExpanded Light"/>
                </a:rPr>
                <a:t>O</a:t>
              </a:r>
            </a:p>
          </p:txBody>
        </p:sp>
        <p:sp>
          <p:nvSpPr>
            <p:cNvPr id="24" name="TextBox 11">
              <a:extLst>
                <a:ext uri="{FF2B5EF4-FFF2-40B4-BE49-F238E27FC236}">
                  <a16:creationId xmlns:a16="http://schemas.microsoft.com/office/drawing/2014/main" id="{A82DEFCA-7915-F6C9-B845-3F3778FCA28B}"/>
                </a:ext>
              </a:extLst>
            </p:cNvPr>
            <p:cNvSpPr txBox="1"/>
            <p:nvPr/>
          </p:nvSpPr>
          <p:spPr>
            <a:xfrm>
              <a:off x="398783" y="501649"/>
              <a:ext cx="753199" cy="1021692"/>
            </a:xfrm>
            <a:prstGeom prst="rect">
              <a:avLst/>
            </a:prstGeom>
          </p:spPr>
          <p:txBody>
            <a:bodyPr lIns="0" tIns="0" rIns="0" bIns="0" rtlCol="0" anchor="t">
              <a:spAutoFit/>
            </a:bodyPr>
            <a:lstStyle/>
            <a:p>
              <a:pPr algn="ctr">
                <a:lnSpc>
                  <a:spcPts val="4319"/>
                </a:lnSpc>
              </a:pPr>
              <a:r>
                <a:rPr lang="en-US" sz="4799" b="1" spc="-201" dirty="0">
                  <a:solidFill>
                    <a:srgbClr val="FFFFFF"/>
                  </a:solidFill>
                  <a:latin typeface="Codec Pro Ultra-Bold"/>
                  <a:ea typeface="Codec Pro Ultra-Bold"/>
                  <a:cs typeface="Codec Pro Ultra-Bold"/>
                  <a:sym typeface="Codec Pro Ultra-Bold"/>
                </a:rPr>
                <a:t>2</a:t>
              </a:r>
            </a:p>
          </p:txBody>
        </p:sp>
      </p:grpSp>
      <p:sp>
        <p:nvSpPr>
          <p:cNvPr id="45" name="TextBox 6">
            <a:extLst>
              <a:ext uri="{FF2B5EF4-FFF2-40B4-BE49-F238E27FC236}">
                <a16:creationId xmlns:a16="http://schemas.microsoft.com/office/drawing/2014/main" id="{DDFBBA2B-BD1B-101B-55B2-38FE611EA817}"/>
              </a:ext>
            </a:extLst>
          </p:cNvPr>
          <p:cNvSpPr txBox="1"/>
          <p:nvPr/>
        </p:nvSpPr>
        <p:spPr>
          <a:xfrm>
            <a:off x="11473136" y="3124706"/>
            <a:ext cx="6286574" cy="371897"/>
          </a:xfrm>
          <a:prstGeom prst="rect">
            <a:avLst/>
          </a:prstGeom>
        </p:spPr>
        <p:txBody>
          <a:bodyPr lIns="0" tIns="0" rIns="0" bIns="0" rtlCol="0" anchor="t">
            <a:spAutoFit/>
          </a:bodyPr>
          <a:lstStyle/>
          <a:p>
            <a:pPr marL="0" lvl="0" indent="0" algn="l">
              <a:lnSpc>
                <a:spcPts val="2879"/>
              </a:lnSpc>
              <a:spcBef>
                <a:spcPct val="0"/>
              </a:spcBef>
            </a:pPr>
            <a:r>
              <a:rPr lang="en-US" sz="2399" b="1" dirty="0">
                <a:solidFill>
                  <a:srgbClr val="FFFFFF"/>
                </a:solidFill>
                <a:latin typeface="Anantason UltraExpanded Bold"/>
                <a:ea typeface="Anantason UltraExpanded Bold"/>
                <a:cs typeface="Anantason UltraExpanded Bold"/>
                <a:sym typeface="Anantason UltraExpanded Bold"/>
              </a:rPr>
              <a:t>How do neural networks work?</a:t>
            </a:r>
          </a:p>
        </p:txBody>
      </p:sp>
      <p:grpSp>
        <p:nvGrpSpPr>
          <p:cNvPr id="46" name="Group 15">
            <a:extLst>
              <a:ext uri="{FF2B5EF4-FFF2-40B4-BE49-F238E27FC236}">
                <a16:creationId xmlns:a16="http://schemas.microsoft.com/office/drawing/2014/main" id="{CCCEAD5E-A28D-267E-D9F2-F1B96C201F57}"/>
              </a:ext>
            </a:extLst>
          </p:cNvPr>
          <p:cNvGrpSpPr/>
          <p:nvPr/>
        </p:nvGrpSpPr>
        <p:grpSpPr>
          <a:xfrm>
            <a:off x="9884208" y="2710851"/>
            <a:ext cx="1163073" cy="1077637"/>
            <a:chOff x="0" y="0"/>
            <a:chExt cx="1550764" cy="1917700"/>
          </a:xfrm>
        </p:grpSpPr>
        <p:sp>
          <p:nvSpPr>
            <p:cNvPr id="47" name="TextBox 16">
              <a:extLst>
                <a:ext uri="{FF2B5EF4-FFF2-40B4-BE49-F238E27FC236}">
                  <a16:creationId xmlns:a16="http://schemas.microsoft.com/office/drawing/2014/main" id="{88F97490-A2E3-9009-6ED4-9214799271CC}"/>
                </a:ext>
              </a:extLst>
            </p:cNvPr>
            <p:cNvSpPr txBox="1"/>
            <p:nvPr/>
          </p:nvSpPr>
          <p:spPr>
            <a:xfrm>
              <a:off x="0" y="0"/>
              <a:ext cx="1550764" cy="1917700"/>
            </a:xfrm>
            <a:prstGeom prst="rect">
              <a:avLst/>
            </a:prstGeom>
          </p:spPr>
          <p:txBody>
            <a:bodyPr lIns="0" tIns="0" rIns="0" bIns="0" rtlCol="0" anchor="t">
              <a:spAutoFit/>
            </a:bodyPr>
            <a:lstStyle/>
            <a:p>
              <a:pPr algn="ctr">
                <a:lnSpc>
                  <a:spcPts val="11353"/>
                </a:lnSpc>
                <a:spcBef>
                  <a:spcPct val="0"/>
                </a:spcBef>
              </a:pPr>
              <a:r>
                <a:rPr lang="en-US" sz="9461" dirty="0">
                  <a:solidFill>
                    <a:srgbClr val="78FF87"/>
                  </a:solidFill>
                  <a:latin typeface="Anantason UltraExpanded Light"/>
                  <a:ea typeface="Anantason UltraExpanded Light"/>
                  <a:cs typeface="Anantason UltraExpanded Light"/>
                  <a:sym typeface="Anantason UltraExpanded Light"/>
                </a:rPr>
                <a:t>O</a:t>
              </a:r>
            </a:p>
          </p:txBody>
        </p:sp>
        <p:sp>
          <p:nvSpPr>
            <p:cNvPr id="48" name="TextBox 17">
              <a:extLst>
                <a:ext uri="{FF2B5EF4-FFF2-40B4-BE49-F238E27FC236}">
                  <a16:creationId xmlns:a16="http://schemas.microsoft.com/office/drawing/2014/main" id="{1977033B-5CE7-0BFC-5AC3-FE92090C2E20}"/>
                </a:ext>
              </a:extLst>
            </p:cNvPr>
            <p:cNvSpPr txBox="1"/>
            <p:nvPr/>
          </p:nvSpPr>
          <p:spPr>
            <a:xfrm>
              <a:off x="398783" y="501649"/>
              <a:ext cx="753199" cy="1021692"/>
            </a:xfrm>
            <a:prstGeom prst="rect">
              <a:avLst/>
            </a:prstGeom>
          </p:spPr>
          <p:txBody>
            <a:bodyPr lIns="0" tIns="0" rIns="0" bIns="0" rtlCol="0" anchor="t">
              <a:spAutoFit/>
            </a:bodyPr>
            <a:lstStyle/>
            <a:p>
              <a:pPr algn="ctr">
                <a:lnSpc>
                  <a:spcPts val="4319"/>
                </a:lnSpc>
              </a:pPr>
              <a:r>
                <a:rPr lang="en-US" sz="4799" b="1" spc="-201" dirty="0">
                  <a:solidFill>
                    <a:srgbClr val="FFFFFF"/>
                  </a:solidFill>
                  <a:latin typeface="Codec Pro Ultra-Bold"/>
                  <a:ea typeface="Codec Pro Ultra-Bold"/>
                  <a:cs typeface="Codec Pro Ultra-Bold"/>
                  <a:sym typeface="Codec Pro Ultra-Bold"/>
                </a:rPr>
                <a:t>4</a:t>
              </a:r>
            </a:p>
          </p:txBody>
        </p:sp>
      </p:grpSp>
      <p:sp>
        <p:nvSpPr>
          <p:cNvPr id="49" name="TextBox 6">
            <a:extLst>
              <a:ext uri="{FF2B5EF4-FFF2-40B4-BE49-F238E27FC236}">
                <a16:creationId xmlns:a16="http://schemas.microsoft.com/office/drawing/2014/main" id="{AED9A202-4A76-86B0-A0A3-3887B4C83C92}"/>
              </a:ext>
            </a:extLst>
          </p:cNvPr>
          <p:cNvSpPr txBox="1"/>
          <p:nvPr/>
        </p:nvSpPr>
        <p:spPr>
          <a:xfrm>
            <a:off x="11473136" y="4728274"/>
            <a:ext cx="6286574" cy="743793"/>
          </a:xfrm>
          <a:prstGeom prst="rect">
            <a:avLst/>
          </a:prstGeom>
        </p:spPr>
        <p:txBody>
          <a:bodyPr lIns="0" tIns="0" rIns="0" bIns="0" rtlCol="0" anchor="t">
            <a:spAutoFit/>
          </a:bodyPr>
          <a:lstStyle/>
          <a:p>
            <a:pPr marL="0" lvl="0" indent="0" algn="l">
              <a:lnSpc>
                <a:spcPts val="2879"/>
              </a:lnSpc>
              <a:spcBef>
                <a:spcPct val="0"/>
              </a:spcBef>
            </a:pPr>
            <a:r>
              <a:rPr lang="en-US" sz="2399" b="1" dirty="0">
                <a:solidFill>
                  <a:srgbClr val="FFFFFF"/>
                </a:solidFill>
                <a:latin typeface="Anantason UltraExpanded Bold"/>
                <a:ea typeface="Anantason UltraExpanded Bold"/>
                <a:cs typeface="Anantason UltraExpanded Bold"/>
                <a:sym typeface="Anantason UltraExpanded Bold"/>
              </a:rPr>
              <a:t>What are the Limitations of Neural Networks?</a:t>
            </a:r>
          </a:p>
        </p:txBody>
      </p:sp>
      <p:grpSp>
        <p:nvGrpSpPr>
          <p:cNvPr id="50" name="Group 15">
            <a:extLst>
              <a:ext uri="{FF2B5EF4-FFF2-40B4-BE49-F238E27FC236}">
                <a16:creationId xmlns:a16="http://schemas.microsoft.com/office/drawing/2014/main" id="{BC078441-5B65-99A3-28DE-41B0AC5999A4}"/>
              </a:ext>
            </a:extLst>
          </p:cNvPr>
          <p:cNvGrpSpPr/>
          <p:nvPr/>
        </p:nvGrpSpPr>
        <p:grpSpPr>
          <a:xfrm>
            <a:off x="9909544" y="4437470"/>
            <a:ext cx="1163073" cy="1077637"/>
            <a:chOff x="0" y="0"/>
            <a:chExt cx="1550764" cy="1917700"/>
          </a:xfrm>
        </p:grpSpPr>
        <p:sp>
          <p:nvSpPr>
            <p:cNvPr id="51" name="TextBox 16">
              <a:extLst>
                <a:ext uri="{FF2B5EF4-FFF2-40B4-BE49-F238E27FC236}">
                  <a16:creationId xmlns:a16="http://schemas.microsoft.com/office/drawing/2014/main" id="{4BA8C2A5-E977-78ED-9089-961BFF340D7C}"/>
                </a:ext>
              </a:extLst>
            </p:cNvPr>
            <p:cNvSpPr txBox="1"/>
            <p:nvPr/>
          </p:nvSpPr>
          <p:spPr>
            <a:xfrm>
              <a:off x="0" y="0"/>
              <a:ext cx="1550764" cy="1917700"/>
            </a:xfrm>
            <a:prstGeom prst="rect">
              <a:avLst/>
            </a:prstGeom>
          </p:spPr>
          <p:txBody>
            <a:bodyPr lIns="0" tIns="0" rIns="0" bIns="0" rtlCol="0" anchor="t">
              <a:spAutoFit/>
            </a:bodyPr>
            <a:lstStyle/>
            <a:p>
              <a:pPr algn="ctr">
                <a:lnSpc>
                  <a:spcPts val="11353"/>
                </a:lnSpc>
                <a:spcBef>
                  <a:spcPct val="0"/>
                </a:spcBef>
              </a:pPr>
              <a:r>
                <a:rPr lang="en-US" sz="9461" dirty="0">
                  <a:solidFill>
                    <a:srgbClr val="78FF87"/>
                  </a:solidFill>
                  <a:latin typeface="Anantason UltraExpanded Light"/>
                  <a:ea typeface="Anantason UltraExpanded Light"/>
                  <a:cs typeface="Anantason UltraExpanded Light"/>
                  <a:sym typeface="Anantason UltraExpanded Light"/>
                </a:rPr>
                <a:t>O</a:t>
              </a:r>
            </a:p>
          </p:txBody>
        </p:sp>
        <p:sp>
          <p:nvSpPr>
            <p:cNvPr id="52" name="TextBox 17">
              <a:extLst>
                <a:ext uri="{FF2B5EF4-FFF2-40B4-BE49-F238E27FC236}">
                  <a16:creationId xmlns:a16="http://schemas.microsoft.com/office/drawing/2014/main" id="{9B9D6042-95AF-9F9B-6BE5-46C00957E434}"/>
                </a:ext>
              </a:extLst>
            </p:cNvPr>
            <p:cNvSpPr txBox="1"/>
            <p:nvPr/>
          </p:nvSpPr>
          <p:spPr>
            <a:xfrm>
              <a:off x="398783" y="501649"/>
              <a:ext cx="753199" cy="1021692"/>
            </a:xfrm>
            <a:prstGeom prst="rect">
              <a:avLst/>
            </a:prstGeom>
          </p:spPr>
          <p:txBody>
            <a:bodyPr lIns="0" tIns="0" rIns="0" bIns="0" rtlCol="0" anchor="t">
              <a:spAutoFit/>
            </a:bodyPr>
            <a:lstStyle/>
            <a:p>
              <a:pPr algn="ctr">
                <a:lnSpc>
                  <a:spcPts val="4319"/>
                </a:lnSpc>
              </a:pPr>
              <a:r>
                <a:rPr lang="en-US" sz="4799" b="1" spc="-201" dirty="0">
                  <a:solidFill>
                    <a:srgbClr val="FFFFFF"/>
                  </a:solidFill>
                  <a:latin typeface="Codec Pro Ultra-Bold"/>
                  <a:ea typeface="Codec Pro Ultra-Bold"/>
                  <a:cs typeface="Codec Pro Ultra-Bold"/>
                  <a:sym typeface="Codec Pro Ultra-Bold"/>
                </a:rPr>
                <a:t>5</a:t>
              </a:r>
            </a:p>
          </p:txBody>
        </p:sp>
      </p:grpSp>
      <p:sp>
        <p:nvSpPr>
          <p:cNvPr id="53" name="TextBox 6">
            <a:extLst>
              <a:ext uri="{FF2B5EF4-FFF2-40B4-BE49-F238E27FC236}">
                <a16:creationId xmlns:a16="http://schemas.microsoft.com/office/drawing/2014/main" id="{F6449DE1-AB92-714B-D6AD-D3F89338E523}"/>
              </a:ext>
            </a:extLst>
          </p:cNvPr>
          <p:cNvSpPr txBox="1"/>
          <p:nvPr/>
        </p:nvSpPr>
        <p:spPr>
          <a:xfrm>
            <a:off x="11473136" y="6460565"/>
            <a:ext cx="6286574" cy="371897"/>
          </a:xfrm>
          <a:prstGeom prst="rect">
            <a:avLst/>
          </a:prstGeom>
        </p:spPr>
        <p:txBody>
          <a:bodyPr lIns="0" tIns="0" rIns="0" bIns="0" rtlCol="0" anchor="t">
            <a:spAutoFit/>
          </a:bodyPr>
          <a:lstStyle/>
          <a:p>
            <a:pPr marL="0" lvl="0" indent="0" algn="l">
              <a:lnSpc>
                <a:spcPts val="2879"/>
              </a:lnSpc>
              <a:spcBef>
                <a:spcPct val="0"/>
              </a:spcBef>
            </a:pPr>
            <a:r>
              <a:rPr lang="en-US" sz="2399" b="1" dirty="0">
                <a:solidFill>
                  <a:srgbClr val="FFFFFF"/>
                </a:solidFill>
                <a:latin typeface="Anantason UltraExpanded Bold"/>
                <a:ea typeface="Anantason UltraExpanded Bold"/>
                <a:cs typeface="Anantason UltraExpanded Bold"/>
                <a:sym typeface="Anantason UltraExpanded Bold"/>
              </a:rPr>
              <a:t>Types of Neural Networks</a:t>
            </a:r>
          </a:p>
        </p:txBody>
      </p:sp>
      <p:grpSp>
        <p:nvGrpSpPr>
          <p:cNvPr id="54" name="Group 15">
            <a:extLst>
              <a:ext uri="{FF2B5EF4-FFF2-40B4-BE49-F238E27FC236}">
                <a16:creationId xmlns:a16="http://schemas.microsoft.com/office/drawing/2014/main" id="{F91CA143-B411-EF1B-2DA7-CC65A7D30ADA}"/>
              </a:ext>
            </a:extLst>
          </p:cNvPr>
          <p:cNvGrpSpPr/>
          <p:nvPr/>
        </p:nvGrpSpPr>
        <p:grpSpPr>
          <a:xfrm>
            <a:off x="9884208" y="6094953"/>
            <a:ext cx="1163073" cy="1077637"/>
            <a:chOff x="0" y="0"/>
            <a:chExt cx="1550764" cy="1917700"/>
          </a:xfrm>
        </p:grpSpPr>
        <p:sp>
          <p:nvSpPr>
            <p:cNvPr id="55" name="TextBox 16">
              <a:extLst>
                <a:ext uri="{FF2B5EF4-FFF2-40B4-BE49-F238E27FC236}">
                  <a16:creationId xmlns:a16="http://schemas.microsoft.com/office/drawing/2014/main" id="{D077ED0E-A9A1-267D-D6FD-BBCC24E9FA08}"/>
                </a:ext>
              </a:extLst>
            </p:cNvPr>
            <p:cNvSpPr txBox="1"/>
            <p:nvPr/>
          </p:nvSpPr>
          <p:spPr>
            <a:xfrm>
              <a:off x="0" y="0"/>
              <a:ext cx="1550764" cy="1917700"/>
            </a:xfrm>
            <a:prstGeom prst="rect">
              <a:avLst/>
            </a:prstGeom>
          </p:spPr>
          <p:txBody>
            <a:bodyPr lIns="0" tIns="0" rIns="0" bIns="0" rtlCol="0" anchor="t">
              <a:spAutoFit/>
            </a:bodyPr>
            <a:lstStyle/>
            <a:p>
              <a:pPr algn="ctr">
                <a:lnSpc>
                  <a:spcPts val="11353"/>
                </a:lnSpc>
                <a:spcBef>
                  <a:spcPct val="0"/>
                </a:spcBef>
              </a:pPr>
              <a:r>
                <a:rPr lang="en-US" sz="9461" dirty="0">
                  <a:solidFill>
                    <a:srgbClr val="78FF87"/>
                  </a:solidFill>
                  <a:latin typeface="Anantason UltraExpanded Light"/>
                  <a:ea typeface="Anantason UltraExpanded Light"/>
                  <a:cs typeface="Anantason UltraExpanded Light"/>
                  <a:sym typeface="Anantason UltraExpanded Light"/>
                </a:rPr>
                <a:t>O</a:t>
              </a:r>
            </a:p>
          </p:txBody>
        </p:sp>
        <p:sp>
          <p:nvSpPr>
            <p:cNvPr id="56" name="TextBox 17">
              <a:extLst>
                <a:ext uri="{FF2B5EF4-FFF2-40B4-BE49-F238E27FC236}">
                  <a16:creationId xmlns:a16="http://schemas.microsoft.com/office/drawing/2014/main" id="{79A0D881-DF12-B009-1555-7812D9803AEB}"/>
                </a:ext>
              </a:extLst>
            </p:cNvPr>
            <p:cNvSpPr txBox="1"/>
            <p:nvPr/>
          </p:nvSpPr>
          <p:spPr>
            <a:xfrm>
              <a:off x="398783" y="501649"/>
              <a:ext cx="753199" cy="1021692"/>
            </a:xfrm>
            <a:prstGeom prst="rect">
              <a:avLst/>
            </a:prstGeom>
          </p:spPr>
          <p:txBody>
            <a:bodyPr lIns="0" tIns="0" rIns="0" bIns="0" rtlCol="0" anchor="t">
              <a:spAutoFit/>
            </a:bodyPr>
            <a:lstStyle/>
            <a:p>
              <a:pPr algn="ctr">
                <a:lnSpc>
                  <a:spcPts val="4319"/>
                </a:lnSpc>
              </a:pPr>
              <a:r>
                <a:rPr lang="en-US" sz="4799" b="1" spc="-201" dirty="0">
                  <a:solidFill>
                    <a:srgbClr val="FFFFFF"/>
                  </a:solidFill>
                  <a:latin typeface="Codec Pro Ultra-Bold"/>
                  <a:ea typeface="Codec Pro Ultra-Bold"/>
                  <a:cs typeface="Codec Pro Ultra-Bold"/>
                  <a:sym typeface="Codec Pro Ultra-Bold"/>
                </a:rPr>
                <a:t>6</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a:extLst>
            <a:ext uri="{FF2B5EF4-FFF2-40B4-BE49-F238E27FC236}">
              <a16:creationId xmlns:a16="http://schemas.microsoft.com/office/drawing/2014/main" id="{BCC65B8D-0CE5-AD9C-7194-71DFB8002F98}"/>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7DABFC2A-DCB5-4D39-D833-E0E8D6669B88}"/>
              </a:ext>
            </a:extLst>
          </p:cNvPr>
          <p:cNvSpPr/>
          <p:nvPr/>
        </p:nvSpPr>
        <p:spPr>
          <a:xfrm>
            <a:off x="13214573" y="-2766980"/>
            <a:ext cx="6931681" cy="6186525"/>
          </a:xfrm>
          <a:custGeom>
            <a:avLst/>
            <a:gdLst/>
            <a:ahLst/>
            <a:cxnLst/>
            <a:rect l="l" t="t" r="r" b="b"/>
            <a:pathLst>
              <a:path w="6931681" h="6186525">
                <a:moveTo>
                  <a:pt x="0" y="0"/>
                </a:moveTo>
                <a:lnTo>
                  <a:pt x="6931681" y="0"/>
                </a:lnTo>
                <a:lnTo>
                  <a:pt x="6931681" y="6186526"/>
                </a:lnTo>
                <a:lnTo>
                  <a:pt x="0" y="618652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a:extLst>
              <a:ext uri="{FF2B5EF4-FFF2-40B4-BE49-F238E27FC236}">
                <a16:creationId xmlns:a16="http://schemas.microsoft.com/office/drawing/2014/main" id="{BA7894EC-C22C-D393-1649-440B614A731E}"/>
              </a:ext>
            </a:extLst>
          </p:cNvPr>
          <p:cNvSpPr/>
          <p:nvPr/>
        </p:nvSpPr>
        <p:spPr>
          <a:xfrm>
            <a:off x="-3180559" y="-7196006"/>
            <a:ext cx="16355952" cy="16022018"/>
          </a:xfrm>
          <a:custGeom>
            <a:avLst/>
            <a:gdLst/>
            <a:ahLst/>
            <a:cxnLst/>
            <a:rect l="l" t="t" r="r" b="b"/>
            <a:pathLst>
              <a:path w="16355952" h="16022018">
                <a:moveTo>
                  <a:pt x="0" y="0"/>
                </a:moveTo>
                <a:lnTo>
                  <a:pt x="16355952" y="0"/>
                </a:lnTo>
                <a:lnTo>
                  <a:pt x="16355952" y="16022018"/>
                </a:lnTo>
                <a:lnTo>
                  <a:pt x="0" y="16022018"/>
                </a:lnTo>
                <a:lnTo>
                  <a:pt x="0" y="0"/>
                </a:lnTo>
                <a:close/>
              </a:path>
            </a:pathLst>
          </a:custGeom>
          <a:blipFill>
            <a:blip r:embed="rId4"/>
            <a:stretch>
              <a:fillRect/>
            </a:stretch>
          </a:blipFill>
        </p:spPr>
      </p:sp>
      <p:sp>
        <p:nvSpPr>
          <p:cNvPr id="4" name="TextBox 4">
            <a:extLst>
              <a:ext uri="{FF2B5EF4-FFF2-40B4-BE49-F238E27FC236}">
                <a16:creationId xmlns:a16="http://schemas.microsoft.com/office/drawing/2014/main" id="{7732114E-B2A3-5C45-4CAD-D01F295C7997}"/>
              </a:ext>
            </a:extLst>
          </p:cNvPr>
          <p:cNvSpPr txBox="1"/>
          <p:nvPr/>
        </p:nvSpPr>
        <p:spPr>
          <a:xfrm>
            <a:off x="152401" y="716530"/>
            <a:ext cx="13015804" cy="769441"/>
          </a:xfrm>
          <a:prstGeom prst="rect">
            <a:avLst/>
          </a:prstGeom>
        </p:spPr>
        <p:txBody>
          <a:bodyPr wrap="square" lIns="0" tIns="0" rIns="0" bIns="0" rtlCol="0" anchor="t">
            <a:spAutoFit/>
          </a:bodyPr>
          <a:lstStyle/>
          <a:p>
            <a:pPr marL="0" lvl="0" indent="0" algn="l">
              <a:lnSpc>
                <a:spcPts val="6000"/>
              </a:lnSpc>
              <a:spcBef>
                <a:spcPct val="0"/>
              </a:spcBef>
            </a:pPr>
            <a:r>
              <a:rPr lang="en-US" sz="5000" b="1" dirty="0">
                <a:solidFill>
                  <a:srgbClr val="78FF87"/>
                </a:solidFill>
                <a:latin typeface="Anantason UltraExpanded Bold"/>
                <a:ea typeface="Anantason UltraExpanded Bold"/>
                <a:cs typeface="Anantason UltraExpanded Bold"/>
                <a:sym typeface="Anantason UltraExpanded Bold"/>
              </a:rPr>
              <a:t>Conclusion</a:t>
            </a:r>
          </a:p>
        </p:txBody>
      </p:sp>
      <p:sp>
        <p:nvSpPr>
          <p:cNvPr id="5" name="TextBox 5">
            <a:extLst>
              <a:ext uri="{FF2B5EF4-FFF2-40B4-BE49-F238E27FC236}">
                <a16:creationId xmlns:a16="http://schemas.microsoft.com/office/drawing/2014/main" id="{F5F2CB5D-A231-2B6C-0584-88F617A4321F}"/>
              </a:ext>
            </a:extLst>
          </p:cNvPr>
          <p:cNvSpPr txBox="1"/>
          <p:nvPr/>
        </p:nvSpPr>
        <p:spPr>
          <a:xfrm>
            <a:off x="381000" y="3419545"/>
            <a:ext cx="14325600" cy="3819764"/>
          </a:xfrm>
          <a:prstGeom prst="rect">
            <a:avLst/>
          </a:prstGeom>
        </p:spPr>
        <p:txBody>
          <a:bodyPr wrap="square" lIns="0" tIns="0" rIns="0" bIns="0" rtlCol="0" anchor="t">
            <a:spAutoFit/>
          </a:bodyPr>
          <a:lstStyle/>
          <a:p>
            <a:pPr algn="l">
              <a:lnSpc>
                <a:spcPct val="150000"/>
              </a:lnSpc>
              <a:spcBef>
                <a:spcPct val="0"/>
              </a:spcBef>
            </a:pPr>
            <a:r>
              <a:rPr lang="en-US" sz="2400" dirty="0">
                <a:solidFill>
                  <a:srgbClr val="FFFFFF"/>
                </a:solidFill>
                <a:latin typeface="Codec Pro"/>
                <a:ea typeface="Codec Pro"/>
                <a:cs typeface="Codec Pro"/>
                <a:sym typeface="Codec Pro"/>
              </a:rPr>
              <a:t>To conclude, we've seen that neural networks are computing systems inspired by the human brain. Their power comes from their structure of interconnected layers that can learn increasingly complex features from data.</a:t>
            </a:r>
          </a:p>
          <a:p>
            <a:pPr algn="l">
              <a:lnSpc>
                <a:spcPct val="150000"/>
              </a:lnSpc>
              <a:spcBef>
                <a:spcPct val="0"/>
              </a:spcBef>
            </a:pPr>
            <a:endParaRPr lang="en-US" sz="2400" dirty="0">
              <a:solidFill>
                <a:srgbClr val="FFFFFF"/>
              </a:solidFill>
              <a:latin typeface="Codec Pro"/>
              <a:ea typeface="Codec Pro"/>
              <a:cs typeface="Codec Pro"/>
              <a:sym typeface="Codec Pro"/>
            </a:endParaRPr>
          </a:p>
          <a:p>
            <a:pPr algn="l">
              <a:lnSpc>
                <a:spcPct val="150000"/>
              </a:lnSpc>
              <a:spcBef>
                <a:spcPct val="0"/>
              </a:spcBef>
            </a:pPr>
            <a:r>
              <a:rPr lang="en-US" sz="2400" dirty="0">
                <a:solidFill>
                  <a:srgbClr val="FFFFFF"/>
                </a:solidFill>
                <a:latin typeface="Codec Pro"/>
                <a:ea typeface="Codec Pro"/>
                <a:cs typeface="Codec Pro"/>
                <a:sym typeface="Codec Pro"/>
              </a:rPr>
              <a:t>They aren't magic—they require large amounts of data and significant computing power to train. However, once trained, they are incredibly effective at tasks like classification, prediction, and recognition.</a:t>
            </a:r>
          </a:p>
        </p:txBody>
      </p:sp>
    </p:spTree>
    <p:extLst>
      <p:ext uri="{BB962C8B-B14F-4D97-AF65-F5344CB8AC3E}">
        <p14:creationId xmlns:p14="http://schemas.microsoft.com/office/powerpoint/2010/main" val="21834201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p:cNvGrpSpPr/>
        <p:nvPr/>
      </p:nvGrpSpPr>
      <p:grpSpPr>
        <a:xfrm>
          <a:off x="0" y="0"/>
          <a:ext cx="0" cy="0"/>
          <a:chOff x="0" y="0"/>
          <a:chExt cx="0" cy="0"/>
        </a:xfrm>
      </p:grpSpPr>
      <p:sp>
        <p:nvSpPr>
          <p:cNvPr id="3" name="Freeform 3"/>
          <p:cNvSpPr/>
          <p:nvPr/>
        </p:nvSpPr>
        <p:spPr>
          <a:xfrm>
            <a:off x="1923995" y="7402539"/>
            <a:ext cx="13521434" cy="3711521"/>
          </a:xfrm>
          <a:custGeom>
            <a:avLst/>
            <a:gdLst/>
            <a:ahLst/>
            <a:cxnLst/>
            <a:rect l="l" t="t" r="r" b="b"/>
            <a:pathLst>
              <a:path w="13521434" h="3711521">
                <a:moveTo>
                  <a:pt x="0" y="0"/>
                </a:moveTo>
                <a:lnTo>
                  <a:pt x="13521434" y="0"/>
                </a:lnTo>
                <a:lnTo>
                  <a:pt x="13521434" y="3711522"/>
                </a:lnTo>
                <a:lnTo>
                  <a:pt x="0" y="37115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1047427" y="933873"/>
            <a:ext cx="13049573" cy="769441"/>
          </a:xfrm>
          <a:prstGeom prst="rect">
            <a:avLst/>
          </a:prstGeom>
        </p:spPr>
        <p:txBody>
          <a:bodyPr wrap="square" lIns="0" tIns="0" rIns="0" bIns="0" rtlCol="0" anchor="t">
            <a:spAutoFit/>
          </a:bodyPr>
          <a:lstStyle/>
          <a:p>
            <a:pPr marL="0" lvl="0" indent="0" algn="l">
              <a:lnSpc>
                <a:spcPts val="6000"/>
              </a:lnSpc>
              <a:spcBef>
                <a:spcPct val="0"/>
              </a:spcBef>
            </a:pPr>
            <a:r>
              <a:rPr lang="en-US" sz="5000" b="1" u="none" strike="noStrike" dirty="0">
                <a:solidFill>
                  <a:srgbClr val="78FF87"/>
                </a:solidFill>
                <a:latin typeface="Anantason UltraExpanded Bold"/>
                <a:ea typeface="Anantason UltraExpanded Bold"/>
                <a:cs typeface="Anantason UltraExpanded Bold"/>
                <a:sym typeface="Anantason UltraExpanded Bold"/>
              </a:rPr>
              <a:t>REFERENCES</a:t>
            </a:r>
          </a:p>
        </p:txBody>
      </p:sp>
      <p:sp>
        <p:nvSpPr>
          <p:cNvPr id="5" name="TextBox 5"/>
          <p:cNvSpPr txBox="1"/>
          <p:nvPr/>
        </p:nvSpPr>
        <p:spPr>
          <a:xfrm>
            <a:off x="457200" y="2476500"/>
            <a:ext cx="17983200" cy="5578450"/>
          </a:xfrm>
          <a:prstGeom prst="rect">
            <a:avLst/>
          </a:prstGeom>
        </p:spPr>
        <p:txBody>
          <a:bodyPr wrap="square" lIns="0" tIns="0" rIns="0" bIns="0" rtlCol="0" anchor="t">
            <a:spAutoFit/>
          </a:bodyPr>
          <a:lstStyle/>
          <a:p>
            <a:pPr marL="457200" indent="-457200">
              <a:spcBef>
                <a:spcPct val="0"/>
              </a:spcBef>
              <a:buFont typeface="+mj-lt"/>
              <a:buAutoNum type="arabicPeriod"/>
            </a:pPr>
            <a:r>
              <a:rPr lang="en-US" sz="2400" b="1" dirty="0">
                <a:solidFill>
                  <a:srgbClr val="FFFFFF"/>
                </a:solidFill>
                <a:latin typeface="Anantason UltraExpanded Bold"/>
                <a:ea typeface="Anantason UltraExpanded Bold"/>
                <a:cs typeface="Anantason UltraExpanded Bold"/>
                <a:sym typeface="Anantason UltraExpanded Bold"/>
              </a:rPr>
              <a:t>IBM. (n.d.). What are convolutional neural networks? IBM. Retrieved October 26, 2023, from https://www.ibm.com/think/topics/convolutional-neural-networks</a:t>
            </a:r>
          </a:p>
          <a:p>
            <a:pPr marL="457200" indent="-457200">
              <a:spcBef>
                <a:spcPct val="0"/>
              </a:spcBef>
              <a:buFont typeface="+mj-lt"/>
              <a:buAutoNum type="arabicPeriod"/>
            </a:pPr>
            <a:endParaRPr lang="en-US" sz="2400" b="1" dirty="0">
              <a:solidFill>
                <a:srgbClr val="FFFFFF"/>
              </a:solidFill>
              <a:latin typeface="Anantason UltraExpanded Bold"/>
              <a:ea typeface="Anantason UltraExpanded Bold"/>
              <a:cs typeface="Anantason UltraExpanded Bold"/>
              <a:sym typeface="Anantason UltraExpanded Bold"/>
            </a:endParaRPr>
          </a:p>
          <a:p>
            <a:pPr marL="457200" indent="-457200">
              <a:spcBef>
                <a:spcPct val="0"/>
              </a:spcBef>
              <a:buFont typeface="+mj-lt"/>
              <a:buAutoNum type="arabicPeriod"/>
            </a:pPr>
            <a:r>
              <a:rPr lang="en-US" sz="2400" b="1" dirty="0">
                <a:solidFill>
                  <a:srgbClr val="FFFFFF"/>
                </a:solidFill>
                <a:latin typeface="Anantason UltraExpanded Bold"/>
                <a:ea typeface="Anantason UltraExpanded Bold"/>
                <a:cs typeface="Anantason UltraExpanded Bold"/>
                <a:sym typeface="Anantason UltraExpanded Bold"/>
              </a:rPr>
              <a:t>GeeksforGeeks. (n.d.). Neural Networks: A beginner’s guide. Retrieved October 26, 2023, from https://www.geeksforgeeks.org/machine-learning/neural-networks-a-beginners-guide/</a:t>
            </a:r>
          </a:p>
          <a:p>
            <a:pPr marL="457200" indent="-457200">
              <a:spcBef>
                <a:spcPct val="0"/>
              </a:spcBef>
              <a:buFont typeface="+mj-lt"/>
              <a:buAutoNum type="arabicPeriod"/>
            </a:pPr>
            <a:endParaRPr lang="en-US" sz="2400" b="1" dirty="0">
              <a:solidFill>
                <a:srgbClr val="FFFFFF"/>
              </a:solidFill>
              <a:latin typeface="Anantason UltraExpanded Bold"/>
              <a:ea typeface="Anantason UltraExpanded Bold"/>
              <a:cs typeface="Anantason UltraExpanded Bold"/>
              <a:sym typeface="Anantason UltraExpanded Bold"/>
            </a:endParaRPr>
          </a:p>
          <a:p>
            <a:pPr marL="457200" indent="-457200">
              <a:spcBef>
                <a:spcPct val="0"/>
              </a:spcBef>
              <a:buFont typeface="+mj-lt"/>
              <a:buAutoNum type="arabicPeriod"/>
            </a:pPr>
            <a:r>
              <a:rPr lang="en-US" sz="2400" b="1" dirty="0">
                <a:solidFill>
                  <a:srgbClr val="FFFFFF"/>
                </a:solidFill>
                <a:latin typeface="Anantason UltraExpanded Bold"/>
                <a:ea typeface="Anantason UltraExpanded Bold"/>
                <a:cs typeface="Anantason UltraExpanded Bold"/>
                <a:sym typeface="Anantason UltraExpanded Bold"/>
              </a:rPr>
              <a:t>Elsevier B.V. (n.d.). Neural Networks. ScienceDirect. Retrieved October 26, 2023, from https://www.sciencedirect.com/journal/neural-networks</a:t>
            </a:r>
          </a:p>
          <a:p>
            <a:pPr marL="457200" indent="-457200">
              <a:spcBef>
                <a:spcPct val="0"/>
              </a:spcBef>
              <a:buFont typeface="+mj-lt"/>
              <a:buAutoNum type="arabicPeriod"/>
            </a:pPr>
            <a:endParaRPr lang="en-US" sz="2400" b="1" dirty="0">
              <a:solidFill>
                <a:srgbClr val="FFFFFF"/>
              </a:solidFill>
              <a:latin typeface="Anantason UltraExpanded Bold"/>
              <a:ea typeface="Anantason UltraExpanded Bold"/>
              <a:cs typeface="Anantason UltraExpanded Bold"/>
              <a:sym typeface="Anantason UltraExpanded Bold"/>
            </a:endParaRPr>
          </a:p>
          <a:p>
            <a:pPr marL="457200" indent="-457200">
              <a:spcBef>
                <a:spcPct val="0"/>
              </a:spcBef>
              <a:buFont typeface="+mj-lt"/>
              <a:buAutoNum type="arabicPeriod"/>
            </a:pPr>
            <a:r>
              <a:rPr lang="en-US" sz="2400" b="1" dirty="0">
                <a:solidFill>
                  <a:srgbClr val="FFFFFF"/>
                </a:solidFill>
                <a:latin typeface="Anantason UltraExpanded Bold"/>
                <a:ea typeface="Anantason UltraExpanded Bold"/>
                <a:cs typeface="Anantason UltraExpanded Bold"/>
                <a:sym typeface="Anantason UltraExpanded Bold"/>
              </a:rPr>
              <a:t>Amazon Web Services, Inc. (n.d.). What is a Neural Network? AWS. Retrieved October 26, 2023, from https://aws.amazon.com/what-is/neural-network/</a:t>
            </a:r>
          </a:p>
          <a:p>
            <a:pPr marL="457200" indent="-457200">
              <a:spcBef>
                <a:spcPct val="0"/>
              </a:spcBef>
              <a:buFont typeface="+mj-lt"/>
              <a:buAutoNum type="arabicPeriod"/>
            </a:pPr>
            <a:endParaRPr lang="en-US" sz="2400" b="1" dirty="0">
              <a:solidFill>
                <a:srgbClr val="FFFFFF"/>
              </a:solidFill>
              <a:latin typeface="Anantason UltraExpanded Bold"/>
              <a:ea typeface="Anantason UltraExpanded Bold"/>
              <a:cs typeface="Anantason UltraExpanded Bold"/>
              <a:sym typeface="Anantason UltraExpanded Bold"/>
            </a:endParaRPr>
          </a:p>
          <a:p>
            <a:pPr marL="457200" indent="-457200">
              <a:spcBef>
                <a:spcPct val="0"/>
              </a:spcBef>
              <a:buFont typeface="+mj-lt"/>
              <a:buAutoNum type="arabicPeriod"/>
            </a:pPr>
            <a:r>
              <a:rPr lang="en-US" sz="2400" b="1" dirty="0">
                <a:solidFill>
                  <a:srgbClr val="FFFFFF"/>
                </a:solidFill>
                <a:latin typeface="Anantason UltraExpanded Bold"/>
                <a:ea typeface="Anantason UltraExpanded Bold"/>
                <a:cs typeface="Anantason UltraExpanded Bold"/>
                <a:sym typeface="Anantason UltraExpanded Bold"/>
              </a:rPr>
              <a:t>DataCamp. (n.d.). What are Neural Networks? Retrieved October 26, 2023, from https://www.datacamp.com/blog/what-are-neural-networks</a:t>
            </a:r>
          </a:p>
          <a:p>
            <a:pPr marL="457200" indent="-457200">
              <a:spcBef>
                <a:spcPct val="0"/>
              </a:spcBef>
              <a:buFont typeface="+mj-lt"/>
              <a:buAutoNum type="arabicPeriod"/>
            </a:pPr>
            <a:endParaRPr lang="en-US" sz="2400" b="1" dirty="0">
              <a:solidFill>
                <a:srgbClr val="FFFFFF"/>
              </a:solidFill>
              <a:latin typeface="Anantason UltraExpanded Bold"/>
              <a:ea typeface="Anantason UltraExpanded Bold"/>
              <a:cs typeface="Anantason UltraExpanded Bold"/>
              <a:sym typeface="Anantason UltraExpanded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p:cNvGrpSpPr/>
        <p:nvPr/>
      </p:nvGrpSpPr>
      <p:grpSpPr>
        <a:xfrm>
          <a:off x="0" y="0"/>
          <a:ext cx="0" cy="0"/>
          <a:chOff x="0" y="0"/>
          <a:chExt cx="0" cy="0"/>
        </a:xfrm>
      </p:grpSpPr>
      <p:sp>
        <p:nvSpPr>
          <p:cNvPr id="2" name="Freeform 2"/>
          <p:cNvSpPr/>
          <p:nvPr/>
        </p:nvSpPr>
        <p:spPr>
          <a:xfrm>
            <a:off x="-1295400" y="-2705100"/>
            <a:ext cx="16355952" cy="16022018"/>
          </a:xfrm>
          <a:custGeom>
            <a:avLst/>
            <a:gdLst/>
            <a:ahLst/>
            <a:cxnLst/>
            <a:rect l="l" t="t" r="r" b="b"/>
            <a:pathLst>
              <a:path w="16355952" h="16022018">
                <a:moveTo>
                  <a:pt x="0" y="0"/>
                </a:moveTo>
                <a:lnTo>
                  <a:pt x="16355952" y="0"/>
                </a:lnTo>
                <a:lnTo>
                  <a:pt x="16355952" y="16022017"/>
                </a:lnTo>
                <a:lnTo>
                  <a:pt x="0" y="16022017"/>
                </a:lnTo>
                <a:lnTo>
                  <a:pt x="0" y="0"/>
                </a:lnTo>
                <a:close/>
              </a:path>
            </a:pathLst>
          </a:custGeom>
          <a:blipFill>
            <a:blip r:embed="rId2"/>
            <a:stretch>
              <a:fillRect/>
            </a:stretch>
          </a:blipFill>
        </p:spPr>
      </p:sp>
      <p:sp>
        <p:nvSpPr>
          <p:cNvPr id="4" name="Freeform 4"/>
          <p:cNvSpPr/>
          <p:nvPr/>
        </p:nvSpPr>
        <p:spPr>
          <a:xfrm>
            <a:off x="8389737" y="7597167"/>
            <a:ext cx="11417781" cy="4925864"/>
          </a:xfrm>
          <a:custGeom>
            <a:avLst/>
            <a:gdLst/>
            <a:ahLst/>
            <a:cxnLst/>
            <a:rect l="l" t="t" r="r" b="b"/>
            <a:pathLst>
              <a:path w="11417781" h="4925864">
                <a:moveTo>
                  <a:pt x="0" y="0"/>
                </a:moveTo>
                <a:lnTo>
                  <a:pt x="11417781" y="0"/>
                </a:lnTo>
                <a:lnTo>
                  <a:pt x="11417781" y="4925865"/>
                </a:lnTo>
                <a:lnTo>
                  <a:pt x="0" y="492586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TextBox 6"/>
          <p:cNvSpPr txBox="1"/>
          <p:nvPr/>
        </p:nvSpPr>
        <p:spPr>
          <a:xfrm>
            <a:off x="127001" y="380604"/>
            <a:ext cx="18135599" cy="1538883"/>
          </a:xfrm>
          <a:prstGeom prst="rect">
            <a:avLst/>
          </a:prstGeom>
        </p:spPr>
        <p:txBody>
          <a:bodyPr wrap="square" lIns="0" tIns="0" rIns="0" bIns="0" rtlCol="0" anchor="t">
            <a:spAutoFit/>
          </a:bodyPr>
          <a:lstStyle/>
          <a:p>
            <a:pPr marL="0" lvl="0" indent="0" algn="l">
              <a:lnSpc>
                <a:spcPts val="11999"/>
              </a:lnSpc>
              <a:spcBef>
                <a:spcPct val="0"/>
              </a:spcBef>
            </a:pPr>
            <a:r>
              <a:rPr lang="en-US" sz="9999" b="1" u="none" strike="noStrike" dirty="0">
                <a:solidFill>
                  <a:srgbClr val="78FF87"/>
                </a:solidFill>
                <a:latin typeface="Anantason UltraExpanded Bold"/>
                <a:ea typeface="Anantason UltraExpanded Bold"/>
                <a:cs typeface="Anantason UltraExpanded Bold"/>
                <a:sym typeface="Anantason UltraExpanded Bold"/>
              </a:rPr>
              <a:t>Introduction</a:t>
            </a:r>
          </a:p>
        </p:txBody>
      </p:sp>
      <p:sp>
        <p:nvSpPr>
          <p:cNvPr id="7" name="TextBox 7"/>
          <p:cNvSpPr txBox="1"/>
          <p:nvPr/>
        </p:nvSpPr>
        <p:spPr>
          <a:xfrm>
            <a:off x="1828800" y="5005191"/>
            <a:ext cx="15316200" cy="1723549"/>
          </a:xfrm>
          <a:prstGeom prst="rect">
            <a:avLst/>
          </a:prstGeom>
        </p:spPr>
        <p:txBody>
          <a:bodyPr wrap="square" lIns="0" tIns="0" rIns="0" bIns="0" rtlCol="0" anchor="t">
            <a:spAutoFit/>
          </a:bodyPr>
          <a:lstStyle/>
          <a:p>
            <a:pPr marL="457200" indent="-457200" algn="l">
              <a:spcBef>
                <a:spcPct val="0"/>
              </a:spcBef>
              <a:buFont typeface="Arial" panose="020B0604020202020204" pitchFamily="34" charset="0"/>
              <a:buChar char="•"/>
            </a:pPr>
            <a:r>
              <a:rPr lang="en-US" sz="2800" dirty="0">
                <a:solidFill>
                  <a:srgbClr val="FFFFFF"/>
                </a:solidFill>
                <a:latin typeface="Anantason UltraExpanded"/>
                <a:ea typeface="Anantason UltraExpanded"/>
                <a:cs typeface="Anantason UltraExpanded"/>
                <a:sym typeface="Anantason UltraExpanded"/>
              </a:rPr>
              <a:t>A neural network is a machine learning program, or model, that makes decisions in a manner similar to the human brain, by using processes that mimic the way biological neurons work together to identify phenomena, weigh options and arrive at conclusions.</a:t>
            </a:r>
          </a:p>
        </p:txBody>
      </p:sp>
      <p:sp>
        <p:nvSpPr>
          <p:cNvPr id="8" name="TextBox 6">
            <a:extLst>
              <a:ext uri="{FF2B5EF4-FFF2-40B4-BE49-F238E27FC236}">
                <a16:creationId xmlns:a16="http://schemas.microsoft.com/office/drawing/2014/main" id="{6D4AA1F0-62C5-ED8F-0D01-5B19E8D2185B}"/>
              </a:ext>
            </a:extLst>
          </p:cNvPr>
          <p:cNvSpPr txBox="1"/>
          <p:nvPr/>
        </p:nvSpPr>
        <p:spPr>
          <a:xfrm>
            <a:off x="922137" y="3390900"/>
            <a:ext cx="14935200" cy="509755"/>
          </a:xfrm>
          <a:prstGeom prst="rect">
            <a:avLst/>
          </a:prstGeom>
        </p:spPr>
        <p:txBody>
          <a:bodyPr wrap="square" lIns="0" tIns="0" rIns="0" bIns="0" rtlCol="0" anchor="t">
            <a:spAutoFit/>
          </a:bodyPr>
          <a:lstStyle/>
          <a:p>
            <a:pPr lvl="0">
              <a:lnSpc>
                <a:spcPts val="2879"/>
              </a:lnSpc>
              <a:spcBef>
                <a:spcPct val="0"/>
              </a:spcBef>
            </a:pPr>
            <a:r>
              <a:rPr lang="en-US" sz="6000" dirty="0">
                <a:solidFill>
                  <a:srgbClr val="FFFFFF"/>
                </a:solidFill>
                <a:latin typeface="Anantason UltraExpanded Bold"/>
                <a:ea typeface="Anantason UltraExpanded Bold"/>
                <a:cs typeface="Anantason UltraExpanded Bold"/>
                <a:sym typeface="Anantason UltraExpanded Bold"/>
              </a:rPr>
              <a:t>What is a neural network?</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a:extLst>
            <a:ext uri="{FF2B5EF4-FFF2-40B4-BE49-F238E27FC236}">
              <a16:creationId xmlns:a16="http://schemas.microsoft.com/office/drawing/2014/main" id="{053222CD-C16B-CC3F-1BA2-CF28CE3E1875}"/>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4828A0D0-16B6-FF48-8060-3906F37A427A}"/>
              </a:ext>
            </a:extLst>
          </p:cNvPr>
          <p:cNvSpPr/>
          <p:nvPr/>
        </p:nvSpPr>
        <p:spPr>
          <a:xfrm>
            <a:off x="1295400" y="-2213537"/>
            <a:ext cx="16355952" cy="16022018"/>
          </a:xfrm>
          <a:custGeom>
            <a:avLst/>
            <a:gdLst/>
            <a:ahLst/>
            <a:cxnLst/>
            <a:rect l="l" t="t" r="r" b="b"/>
            <a:pathLst>
              <a:path w="16355952" h="16022018">
                <a:moveTo>
                  <a:pt x="0" y="0"/>
                </a:moveTo>
                <a:lnTo>
                  <a:pt x="16355952" y="0"/>
                </a:lnTo>
                <a:lnTo>
                  <a:pt x="16355952" y="16022017"/>
                </a:lnTo>
                <a:lnTo>
                  <a:pt x="0" y="16022017"/>
                </a:lnTo>
                <a:lnTo>
                  <a:pt x="0" y="0"/>
                </a:lnTo>
                <a:close/>
              </a:path>
            </a:pathLst>
          </a:custGeom>
          <a:blipFill>
            <a:blip r:embed="rId2"/>
            <a:stretch>
              <a:fillRect/>
            </a:stretch>
          </a:blipFill>
        </p:spPr>
      </p:sp>
      <p:sp>
        <p:nvSpPr>
          <p:cNvPr id="4" name="Freeform 4">
            <a:extLst>
              <a:ext uri="{FF2B5EF4-FFF2-40B4-BE49-F238E27FC236}">
                <a16:creationId xmlns:a16="http://schemas.microsoft.com/office/drawing/2014/main" id="{945A7790-086D-7372-9A49-71AC848E683B}"/>
              </a:ext>
            </a:extLst>
          </p:cNvPr>
          <p:cNvSpPr/>
          <p:nvPr/>
        </p:nvSpPr>
        <p:spPr>
          <a:xfrm>
            <a:off x="8389737" y="7597167"/>
            <a:ext cx="11417781" cy="4925864"/>
          </a:xfrm>
          <a:custGeom>
            <a:avLst/>
            <a:gdLst/>
            <a:ahLst/>
            <a:cxnLst/>
            <a:rect l="l" t="t" r="r" b="b"/>
            <a:pathLst>
              <a:path w="11417781" h="4925864">
                <a:moveTo>
                  <a:pt x="0" y="0"/>
                </a:moveTo>
                <a:lnTo>
                  <a:pt x="11417781" y="0"/>
                </a:lnTo>
                <a:lnTo>
                  <a:pt x="11417781" y="4925865"/>
                </a:lnTo>
                <a:lnTo>
                  <a:pt x="0" y="492586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TextBox 6">
            <a:extLst>
              <a:ext uri="{FF2B5EF4-FFF2-40B4-BE49-F238E27FC236}">
                <a16:creationId xmlns:a16="http://schemas.microsoft.com/office/drawing/2014/main" id="{FE16ADC5-D35C-0A65-BC03-BB5BF445C04E}"/>
              </a:ext>
            </a:extLst>
          </p:cNvPr>
          <p:cNvSpPr txBox="1"/>
          <p:nvPr/>
        </p:nvSpPr>
        <p:spPr>
          <a:xfrm>
            <a:off x="127001" y="380604"/>
            <a:ext cx="18135599" cy="1538883"/>
          </a:xfrm>
          <a:prstGeom prst="rect">
            <a:avLst/>
          </a:prstGeom>
        </p:spPr>
        <p:txBody>
          <a:bodyPr wrap="square" lIns="0" tIns="0" rIns="0" bIns="0" rtlCol="0" anchor="t">
            <a:spAutoFit/>
          </a:bodyPr>
          <a:lstStyle/>
          <a:p>
            <a:pPr marL="0" lvl="0" indent="0" algn="l">
              <a:lnSpc>
                <a:spcPts val="11999"/>
              </a:lnSpc>
              <a:spcBef>
                <a:spcPct val="0"/>
              </a:spcBef>
            </a:pPr>
            <a:r>
              <a:rPr lang="en-US" sz="9999" b="1" u="none" strike="noStrike" dirty="0">
                <a:solidFill>
                  <a:srgbClr val="78FF87"/>
                </a:solidFill>
                <a:latin typeface="Anantason UltraExpanded Bold"/>
                <a:ea typeface="Anantason UltraExpanded Bold"/>
                <a:cs typeface="Anantason UltraExpanded Bold"/>
                <a:sym typeface="Anantason UltraExpanded Bold"/>
              </a:rPr>
              <a:t>Introduction cont…</a:t>
            </a:r>
          </a:p>
        </p:txBody>
      </p:sp>
      <p:sp>
        <p:nvSpPr>
          <p:cNvPr id="9" name="TextBox 7">
            <a:extLst>
              <a:ext uri="{FF2B5EF4-FFF2-40B4-BE49-F238E27FC236}">
                <a16:creationId xmlns:a16="http://schemas.microsoft.com/office/drawing/2014/main" id="{F0AECFE1-170F-6AA4-533C-1C367F62B152}"/>
              </a:ext>
            </a:extLst>
          </p:cNvPr>
          <p:cNvSpPr txBox="1"/>
          <p:nvPr/>
        </p:nvSpPr>
        <p:spPr>
          <a:xfrm>
            <a:off x="636648" y="1946711"/>
            <a:ext cx="17307034" cy="3016210"/>
          </a:xfrm>
          <a:prstGeom prst="rect">
            <a:avLst/>
          </a:prstGeom>
        </p:spPr>
        <p:txBody>
          <a:bodyPr wrap="square" lIns="0" tIns="0" rIns="0" bIns="0" rtlCol="0" anchor="t">
            <a:spAutoFit/>
          </a:bodyPr>
          <a:lstStyle/>
          <a:p>
            <a:pPr marL="457200" indent="-457200" algn="l">
              <a:spcBef>
                <a:spcPct val="0"/>
              </a:spcBef>
              <a:buFont typeface="Arial" panose="020B0604020202020204" pitchFamily="34" charset="0"/>
              <a:buChar char="•"/>
            </a:pPr>
            <a:r>
              <a:rPr lang="en-US" sz="2800" dirty="0">
                <a:solidFill>
                  <a:srgbClr val="FFFFFF"/>
                </a:solidFill>
                <a:latin typeface="Anantason UltraExpanded"/>
                <a:ea typeface="Anantason UltraExpanded"/>
                <a:cs typeface="Anantason UltraExpanded"/>
                <a:sym typeface="Anantason UltraExpanded"/>
              </a:rPr>
              <a:t>Every neural network consists of layers of nodes or artificial neurons, an input layer, one or more hidden layers, and an output layer.</a:t>
            </a:r>
          </a:p>
          <a:p>
            <a:pPr marL="457200" indent="-457200" algn="l">
              <a:spcBef>
                <a:spcPct val="0"/>
              </a:spcBef>
              <a:buFont typeface="Arial" panose="020B0604020202020204" pitchFamily="34" charset="0"/>
              <a:buChar char="•"/>
            </a:pPr>
            <a:endParaRPr lang="en-US" sz="2800" dirty="0">
              <a:solidFill>
                <a:srgbClr val="FFFFFF"/>
              </a:solidFill>
              <a:latin typeface="Anantason UltraExpanded"/>
              <a:ea typeface="Anantason UltraExpanded"/>
              <a:cs typeface="Anantason UltraExpanded"/>
              <a:sym typeface="Anantason UltraExpanded"/>
            </a:endParaRPr>
          </a:p>
          <a:p>
            <a:pPr marL="457200" indent="-457200" algn="l">
              <a:spcBef>
                <a:spcPct val="0"/>
              </a:spcBef>
              <a:buFont typeface="Arial" panose="020B0604020202020204" pitchFamily="34" charset="0"/>
              <a:buChar char="•"/>
            </a:pPr>
            <a:r>
              <a:rPr lang="en-US" sz="2800" dirty="0">
                <a:solidFill>
                  <a:srgbClr val="FFFFFF"/>
                </a:solidFill>
                <a:latin typeface="Anantason UltraExpanded"/>
                <a:ea typeface="Anantason UltraExpanded"/>
                <a:cs typeface="Anantason UltraExpanded"/>
                <a:sym typeface="Anantason UltraExpanded"/>
              </a:rPr>
              <a:t>Each node connects to others, and has its own associated weight and threshold. If the output of any individual node is above the specified threshold value, that node is activated, sending data to the next layer of the network. Otherwise, no data is passed along to the next layer of the network.</a:t>
            </a:r>
          </a:p>
        </p:txBody>
      </p:sp>
      <p:sp>
        <p:nvSpPr>
          <p:cNvPr id="10" name="TextBox 7">
            <a:extLst>
              <a:ext uri="{FF2B5EF4-FFF2-40B4-BE49-F238E27FC236}">
                <a16:creationId xmlns:a16="http://schemas.microsoft.com/office/drawing/2014/main" id="{B84ABC30-E614-6450-4A67-32E1CD6E5830}"/>
              </a:ext>
            </a:extLst>
          </p:cNvPr>
          <p:cNvSpPr txBox="1"/>
          <p:nvPr/>
        </p:nvSpPr>
        <p:spPr>
          <a:xfrm>
            <a:off x="636648" y="5143500"/>
            <a:ext cx="16780015" cy="3016210"/>
          </a:xfrm>
          <a:prstGeom prst="rect">
            <a:avLst/>
          </a:prstGeom>
        </p:spPr>
        <p:txBody>
          <a:bodyPr wrap="square" lIns="0" tIns="0" rIns="0" bIns="0" rtlCol="0" anchor="t">
            <a:spAutoFit/>
          </a:bodyPr>
          <a:lstStyle/>
          <a:p>
            <a:pPr marL="457200" indent="-457200" algn="l">
              <a:spcBef>
                <a:spcPct val="0"/>
              </a:spcBef>
              <a:buFont typeface="Arial" panose="020B0604020202020204" pitchFamily="34" charset="0"/>
              <a:buChar char="•"/>
            </a:pPr>
            <a:r>
              <a:rPr lang="en-US" sz="2800" dirty="0">
                <a:solidFill>
                  <a:srgbClr val="FFFFFF"/>
                </a:solidFill>
                <a:latin typeface="Anantason UltraExpanded"/>
                <a:ea typeface="Anantason UltraExpanded"/>
                <a:cs typeface="Anantason UltraExpanded"/>
                <a:sym typeface="Anantason UltraExpanded"/>
              </a:rPr>
              <a:t>Neural networks rely on training data to learn and improve their accuracy over time. Once they are fine-tuned for accuracy, they are powerful tools in computer science and artificial intelligence, allowing us to classify and cluster data at a high velocity.</a:t>
            </a:r>
          </a:p>
          <a:p>
            <a:pPr marL="457200" indent="-457200" algn="l">
              <a:spcBef>
                <a:spcPct val="0"/>
              </a:spcBef>
              <a:buFont typeface="Arial" panose="020B0604020202020204" pitchFamily="34" charset="0"/>
              <a:buChar char="•"/>
            </a:pPr>
            <a:endParaRPr lang="en-US" sz="2800" dirty="0">
              <a:solidFill>
                <a:srgbClr val="FFFFFF"/>
              </a:solidFill>
              <a:latin typeface="Anantason UltraExpanded"/>
              <a:ea typeface="Anantason UltraExpanded"/>
              <a:cs typeface="Anantason UltraExpanded"/>
              <a:sym typeface="Anantason UltraExpanded"/>
            </a:endParaRPr>
          </a:p>
          <a:p>
            <a:pPr marL="457200" indent="-457200" algn="l">
              <a:spcBef>
                <a:spcPct val="0"/>
              </a:spcBef>
              <a:buFont typeface="Arial" panose="020B0604020202020204" pitchFamily="34" charset="0"/>
              <a:buChar char="•"/>
            </a:pPr>
            <a:r>
              <a:rPr lang="en-US" sz="2800" dirty="0">
                <a:solidFill>
                  <a:srgbClr val="FFFFFF"/>
                </a:solidFill>
                <a:latin typeface="Anantason UltraExpanded"/>
                <a:ea typeface="Anantason UltraExpanded"/>
                <a:cs typeface="Anantason UltraExpanded"/>
                <a:sym typeface="Anantason UltraExpanded"/>
              </a:rPr>
              <a:t>Tasks in speech recognition or image recognition can take minutes versus hours when compared to the manual identification by human experts. One of the best-known examples of a neural network is Google’s search algorithm.</a:t>
            </a:r>
          </a:p>
        </p:txBody>
      </p:sp>
    </p:spTree>
    <p:extLst>
      <p:ext uri="{BB962C8B-B14F-4D97-AF65-F5344CB8AC3E}">
        <p14:creationId xmlns:p14="http://schemas.microsoft.com/office/powerpoint/2010/main" val="41555901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p:cNvGrpSpPr/>
        <p:nvPr/>
      </p:nvGrpSpPr>
      <p:grpSpPr>
        <a:xfrm>
          <a:off x="0" y="0"/>
          <a:ext cx="0" cy="0"/>
          <a:chOff x="0" y="0"/>
          <a:chExt cx="0" cy="0"/>
        </a:xfrm>
      </p:grpSpPr>
      <p:sp>
        <p:nvSpPr>
          <p:cNvPr id="2" name="Freeform 2"/>
          <p:cNvSpPr/>
          <p:nvPr/>
        </p:nvSpPr>
        <p:spPr>
          <a:xfrm>
            <a:off x="-3180559" y="-7196006"/>
            <a:ext cx="16355952" cy="16022018"/>
          </a:xfrm>
          <a:custGeom>
            <a:avLst/>
            <a:gdLst/>
            <a:ahLst/>
            <a:cxnLst/>
            <a:rect l="l" t="t" r="r" b="b"/>
            <a:pathLst>
              <a:path w="16355952" h="16022018">
                <a:moveTo>
                  <a:pt x="0" y="0"/>
                </a:moveTo>
                <a:lnTo>
                  <a:pt x="16355952" y="0"/>
                </a:lnTo>
                <a:lnTo>
                  <a:pt x="16355952" y="16022018"/>
                </a:lnTo>
                <a:lnTo>
                  <a:pt x="0" y="16022018"/>
                </a:lnTo>
                <a:lnTo>
                  <a:pt x="0" y="0"/>
                </a:lnTo>
                <a:close/>
              </a:path>
            </a:pathLst>
          </a:custGeom>
          <a:blipFill>
            <a:blip r:embed="rId2"/>
            <a:stretch>
              <a:fillRect/>
            </a:stretch>
          </a:blipFill>
        </p:spPr>
      </p:sp>
      <p:sp>
        <p:nvSpPr>
          <p:cNvPr id="3" name="Freeform 3"/>
          <p:cNvSpPr/>
          <p:nvPr/>
        </p:nvSpPr>
        <p:spPr>
          <a:xfrm>
            <a:off x="0" y="3790539"/>
            <a:ext cx="6484649" cy="6496461"/>
          </a:xfrm>
          <a:custGeom>
            <a:avLst/>
            <a:gdLst/>
            <a:ahLst/>
            <a:cxnLst/>
            <a:rect l="l" t="t" r="r" b="b"/>
            <a:pathLst>
              <a:path w="6484649" h="6496461">
                <a:moveTo>
                  <a:pt x="0" y="0"/>
                </a:moveTo>
                <a:lnTo>
                  <a:pt x="6484649" y="0"/>
                </a:lnTo>
                <a:lnTo>
                  <a:pt x="6484649" y="6496461"/>
                </a:lnTo>
                <a:lnTo>
                  <a:pt x="0" y="649646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7790380" y="2543807"/>
            <a:ext cx="9468920" cy="4353821"/>
          </a:xfrm>
          <a:prstGeom prst="rect">
            <a:avLst/>
          </a:prstGeom>
        </p:spPr>
        <p:txBody>
          <a:bodyPr lIns="0" tIns="0" rIns="0" bIns="0" rtlCol="0" anchor="t">
            <a:spAutoFit/>
          </a:bodyPr>
          <a:lstStyle/>
          <a:p>
            <a:pPr algn="l">
              <a:lnSpc>
                <a:spcPts val="3119"/>
              </a:lnSpc>
            </a:pPr>
            <a:r>
              <a:rPr lang="en-US" sz="2399" dirty="0">
                <a:solidFill>
                  <a:srgbClr val="FFFFFF"/>
                </a:solidFill>
                <a:latin typeface="Codec Pro"/>
                <a:ea typeface="Codec Pro"/>
                <a:cs typeface="Codec Pro"/>
                <a:sym typeface="Codec Pro"/>
              </a:rPr>
              <a:t>Neural networks have several use cases across many industries, such as the following:</a:t>
            </a:r>
          </a:p>
          <a:p>
            <a:pPr algn="l">
              <a:lnSpc>
                <a:spcPts val="3119"/>
              </a:lnSpc>
            </a:pPr>
            <a:endParaRPr lang="en-US" sz="2399" dirty="0">
              <a:solidFill>
                <a:srgbClr val="FFFFFF"/>
              </a:solidFill>
              <a:latin typeface="Codec Pro"/>
              <a:ea typeface="Codec Pro"/>
              <a:cs typeface="Codec Pro"/>
              <a:sym typeface="Codec Pro"/>
            </a:endParaRPr>
          </a:p>
          <a:p>
            <a:pPr marL="342900" indent="-342900" algn="l">
              <a:lnSpc>
                <a:spcPts val="3119"/>
              </a:lnSpc>
              <a:buFont typeface="Arial" panose="020B0604020202020204" pitchFamily="34" charset="0"/>
              <a:buChar char="•"/>
            </a:pPr>
            <a:r>
              <a:rPr lang="en-US" sz="2399" dirty="0">
                <a:solidFill>
                  <a:srgbClr val="FFFFFF"/>
                </a:solidFill>
                <a:latin typeface="Codec Pro"/>
                <a:ea typeface="Codec Pro"/>
                <a:cs typeface="Codec Pro"/>
                <a:sym typeface="Codec Pro"/>
              </a:rPr>
              <a:t>Medical diagnosis by medical image classification</a:t>
            </a:r>
          </a:p>
          <a:p>
            <a:pPr marL="342900" indent="-342900" algn="l">
              <a:lnSpc>
                <a:spcPts val="3119"/>
              </a:lnSpc>
              <a:buFont typeface="Arial" panose="020B0604020202020204" pitchFamily="34" charset="0"/>
              <a:buChar char="•"/>
            </a:pPr>
            <a:r>
              <a:rPr lang="en-US" sz="2399" dirty="0">
                <a:solidFill>
                  <a:srgbClr val="FFFFFF"/>
                </a:solidFill>
                <a:latin typeface="Codec Pro"/>
                <a:ea typeface="Codec Pro"/>
                <a:cs typeface="Codec Pro"/>
                <a:sym typeface="Codec Pro"/>
              </a:rPr>
              <a:t>Targeted marketing by social network filtering and behavioral data analysis</a:t>
            </a:r>
          </a:p>
          <a:p>
            <a:pPr marL="342900" indent="-342900" algn="l">
              <a:lnSpc>
                <a:spcPts val="3119"/>
              </a:lnSpc>
              <a:buFont typeface="Arial" panose="020B0604020202020204" pitchFamily="34" charset="0"/>
              <a:buChar char="•"/>
            </a:pPr>
            <a:r>
              <a:rPr lang="en-US" sz="2399" dirty="0">
                <a:solidFill>
                  <a:srgbClr val="FFFFFF"/>
                </a:solidFill>
                <a:latin typeface="Codec Pro"/>
                <a:ea typeface="Codec Pro"/>
                <a:cs typeface="Codec Pro"/>
                <a:sym typeface="Codec Pro"/>
              </a:rPr>
              <a:t>Financial predictions by processing historical data of financial instruments</a:t>
            </a:r>
          </a:p>
          <a:p>
            <a:pPr marL="342900" indent="-342900" algn="l">
              <a:lnSpc>
                <a:spcPts val="3119"/>
              </a:lnSpc>
              <a:buFont typeface="Arial" panose="020B0604020202020204" pitchFamily="34" charset="0"/>
              <a:buChar char="•"/>
            </a:pPr>
            <a:r>
              <a:rPr lang="en-US" sz="2399" dirty="0">
                <a:solidFill>
                  <a:srgbClr val="FFFFFF"/>
                </a:solidFill>
                <a:latin typeface="Codec Pro"/>
                <a:ea typeface="Codec Pro"/>
                <a:cs typeface="Codec Pro"/>
                <a:sym typeface="Codec Pro"/>
              </a:rPr>
              <a:t>Electrical load and energy demand forecasting</a:t>
            </a:r>
          </a:p>
          <a:p>
            <a:pPr marL="342900" indent="-342900" algn="l">
              <a:lnSpc>
                <a:spcPts val="3119"/>
              </a:lnSpc>
              <a:buFont typeface="Arial" panose="020B0604020202020204" pitchFamily="34" charset="0"/>
              <a:buChar char="•"/>
            </a:pPr>
            <a:r>
              <a:rPr lang="en-US" sz="2399" dirty="0">
                <a:solidFill>
                  <a:srgbClr val="FFFFFF"/>
                </a:solidFill>
                <a:latin typeface="Codec Pro"/>
                <a:ea typeface="Codec Pro"/>
                <a:cs typeface="Codec Pro"/>
                <a:sym typeface="Codec Pro"/>
              </a:rPr>
              <a:t>Process and quality control</a:t>
            </a:r>
          </a:p>
          <a:p>
            <a:pPr marL="342900" indent="-342900" algn="l">
              <a:lnSpc>
                <a:spcPts val="3119"/>
              </a:lnSpc>
              <a:buFont typeface="Arial" panose="020B0604020202020204" pitchFamily="34" charset="0"/>
              <a:buChar char="•"/>
            </a:pPr>
            <a:r>
              <a:rPr lang="en-US" sz="2399" dirty="0">
                <a:solidFill>
                  <a:srgbClr val="FFFFFF"/>
                </a:solidFill>
                <a:latin typeface="Codec Pro"/>
                <a:ea typeface="Codec Pro"/>
                <a:cs typeface="Codec Pro"/>
                <a:sym typeface="Codec Pro"/>
              </a:rPr>
              <a:t>Chemical compound identification</a:t>
            </a:r>
          </a:p>
        </p:txBody>
      </p:sp>
      <p:sp>
        <p:nvSpPr>
          <p:cNvPr id="5" name="AutoShape 5"/>
          <p:cNvSpPr/>
          <p:nvPr/>
        </p:nvSpPr>
        <p:spPr>
          <a:xfrm flipV="1">
            <a:off x="7752280" y="7330139"/>
            <a:ext cx="19050" cy="5503109"/>
          </a:xfrm>
          <a:prstGeom prst="line">
            <a:avLst/>
          </a:prstGeom>
          <a:ln w="38100" cap="flat">
            <a:solidFill>
              <a:srgbClr val="FFFFFF"/>
            </a:solidFill>
            <a:prstDash val="solid"/>
            <a:headEnd type="none" w="sm" len="sm"/>
            <a:tailEnd type="none" w="sm" len="sm"/>
          </a:ln>
        </p:spPr>
      </p:sp>
      <p:sp>
        <p:nvSpPr>
          <p:cNvPr id="11" name="TextBox 11"/>
          <p:cNvSpPr txBox="1"/>
          <p:nvPr/>
        </p:nvSpPr>
        <p:spPr>
          <a:xfrm>
            <a:off x="314325" y="625780"/>
            <a:ext cx="17659350" cy="486672"/>
          </a:xfrm>
          <a:prstGeom prst="rect">
            <a:avLst/>
          </a:prstGeom>
        </p:spPr>
        <p:txBody>
          <a:bodyPr wrap="square" lIns="0" tIns="0" rIns="0" bIns="0" rtlCol="0" anchor="t">
            <a:spAutoFit/>
          </a:bodyPr>
          <a:lstStyle/>
          <a:p>
            <a:pPr lvl="0">
              <a:lnSpc>
                <a:spcPts val="2879"/>
              </a:lnSpc>
              <a:spcBef>
                <a:spcPct val="0"/>
              </a:spcBef>
            </a:pPr>
            <a:r>
              <a:rPr lang="en-US" sz="5400" b="1" dirty="0">
                <a:solidFill>
                  <a:srgbClr val="FFFFFF"/>
                </a:solidFill>
                <a:latin typeface="Anantason UltraExpanded Bold"/>
                <a:ea typeface="Anantason UltraExpanded Bold"/>
                <a:cs typeface="Anantason UltraExpanded Bold"/>
                <a:sym typeface="Anantason UltraExpanded Bold"/>
              </a:rPr>
              <a:t>Why are neural networks important?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a:extLst>
            <a:ext uri="{FF2B5EF4-FFF2-40B4-BE49-F238E27FC236}">
              <a16:creationId xmlns:a16="http://schemas.microsoft.com/office/drawing/2014/main" id="{B3D52F94-284D-67AD-DA9A-327F85382D99}"/>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20519EB3-52FF-339D-3D7E-94C4AC7E7436}"/>
              </a:ext>
            </a:extLst>
          </p:cNvPr>
          <p:cNvSpPr/>
          <p:nvPr/>
        </p:nvSpPr>
        <p:spPr>
          <a:xfrm>
            <a:off x="-3180559" y="-7196006"/>
            <a:ext cx="16355952" cy="16022018"/>
          </a:xfrm>
          <a:custGeom>
            <a:avLst/>
            <a:gdLst/>
            <a:ahLst/>
            <a:cxnLst/>
            <a:rect l="l" t="t" r="r" b="b"/>
            <a:pathLst>
              <a:path w="16355952" h="16022018">
                <a:moveTo>
                  <a:pt x="0" y="0"/>
                </a:moveTo>
                <a:lnTo>
                  <a:pt x="16355952" y="0"/>
                </a:lnTo>
                <a:lnTo>
                  <a:pt x="16355952" y="16022018"/>
                </a:lnTo>
                <a:lnTo>
                  <a:pt x="0" y="16022018"/>
                </a:lnTo>
                <a:lnTo>
                  <a:pt x="0" y="0"/>
                </a:lnTo>
                <a:close/>
              </a:path>
            </a:pathLst>
          </a:custGeom>
          <a:blipFill>
            <a:blip r:embed="rId2"/>
            <a:stretch>
              <a:fillRect/>
            </a:stretch>
          </a:blipFill>
        </p:spPr>
      </p:sp>
      <p:sp>
        <p:nvSpPr>
          <p:cNvPr id="3" name="Freeform 3">
            <a:extLst>
              <a:ext uri="{FF2B5EF4-FFF2-40B4-BE49-F238E27FC236}">
                <a16:creationId xmlns:a16="http://schemas.microsoft.com/office/drawing/2014/main" id="{08BC0273-8369-5B6C-FFD6-CDA4D847D439}"/>
              </a:ext>
            </a:extLst>
          </p:cNvPr>
          <p:cNvSpPr/>
          <p:nvPr/>
        </p:nvSpPr>
        <p:spPr>
          <a:xfrm>
            <a:off x="0" y="3790539"/>
            <a:ext cx="6484649" cy="6496461"/>
          </a:xfrm>
          <a:custGeom>
            <a:avLst/>
            <a:gdLst/>
            <a:ahLst/>
            <a:cxnLst/>
            <a:rect l="l" t="t" r="r" b="b"/>
            <a:pathLst>
              <a:path w="6484649" h="6496461">
                <a:moveTo>
                  <a:pt x="0" y="0"/>
                </a:moveTo>
                <a:lnTo>
                  <a:pt x="6484649" y="0"/>
                </a:lnTo>
                <a:lnTo>
                  <a:pt x="6484649" y="6496461"/>
                </a:lnTo>
                <a:lnTo>
                  <a:pt x="0" y="649646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a:extLst>
              <a:ext uri="{FF2B5EF4-FFF2-40B4-BE49-F238E27FC236}">
                <a16:creationId xmlns:a16="http://schemas.microsoft.com/office/drawing/2014/main" id="{C9A883D3-6812-0785-7A03-66304042F768}"/>
              </a:ext>
            </a:extLst>
          </p:cNvPr>
          <p:cNvSpPr txBox="1"/>
          <p:nvPr/>
        </p:nvSpPr>
        <p:spPr>
          <a:xfrm>
            <a:off x="7790380" y="2543807"/>
            <a:ext cx="10164244" cy="5148910"/>
          </a:xfrm>
          <a:prstGeom prst="rect">
            <a:avLst/>
          </a:prstGeom>
        </p:spPr>
        <p:txBody>
          <a:bodyPr wrap="square" lIns="0" tIns="0" rIns="0" bIns="0" rtlCol="0" anchor="t">
            <a:spAutoFit/>
          </a:bodyPr>
          <a:lstStyle/>
          <a:p>
            <a:pPr algn="l">
              <a:lnSpc>
                <a:spcPts val="3119"/>
              </a:lnSpc>
            </a:pPr>
            <a:r>
              <a:rPr lang="en-US" sz="2399" dirty="0">
                <a:solidFill>
                  <a:srgbClr val="FFFFFF"/>
                </a:solidFill>
                <a:latin typeface="Codec Pro"/>
                <a:ea typeface="Codec Pro"/>
                <a:cs typeface="Codec Pro"/>
                <a:sym typeface="Codec Pro"/>
              </a:rPr>
              <a:t>Computer vision is the ability of computers to extract information and insights from images and videos. With neural networks, computers can distinguish and recognize images similar to humans. Computer vision has several applications, such as the following:</a:t>
            </a:r>
          </a:p>
          <a:p>
            <a:pPr algn="l">
              <a:lnSpc>
                <a:spcPts val="3119"/>
              </a:lnSpc>
            </a:pPr>
            <a:endParaRPr lang="en-US" sz="2399" dirty="0">
              <a:solidFill>
                <a:srgbClr val="FFFFFF"/>
              </a:solidFill>
              <a:latin typeface="Codec Pro"/>
              <a:ea typeface="Codec Pro"/>
              <a:cs typeface="Codec Pro"/>
              <a:sym typeface="Codec Pro"/>
            </a:endParaRPr>
          </a:p>
          <a:p>
            <a:pPr marL="342900" indent="-342900" algn="l">
              <a:lnSpc>
                <a:spcPts val="3119"/>
              </a:lnSpc>
              <a:buFont typeface="Arial" panose="020B0604020202020204" pitchFamily="34" charset="0"/>
              <a:buChar char="•"/>
            </a:pPr>
            <a:r>
              <a:rPr lang="en-US" sz="2399" dirty="0">
                <a:solidFill>
                  <a:srgbClr val="FFFFFF"/>
                </a:solidFill>
                <a:latin typeface="Codec Pro"/>
                <a:ea typeface="Codec Pro"/>
                <a:cs typeface="Codec Pro"/>
                <a:sym typeface="Codec Pro"/>
              </a:rPr>
              <a:t>Visual recognition in self-driving cars so they can recognize road signs and other road users</a:t>
            </a:r>
          </a:p>
          <a:p>
            <a:pPr marL="342900" indent="-342900" algn="l">
              <a:lnSpc>
                <a:spcPts val="3119"/>
              </a:lnSpc>
              <a:buFont typeface="Arial" panose="020B0604020202020204" pitchFamily="34" charset="0"/>
              <a:buChar char="•"/>
            </a:pPr>
            <a:r>
              <a:rPr lang="en-US" sz="2399" dirty="0">
                <a:solidFill>
                  <a:srgbClr val="FFFFFF"/>
                </a:solidFill>
                <a:latin typeface="Codec Pro"/>
                <a:ea typeface="Codec Pro"/>
                <a:cs typeface="Codec Pro"/>
                <a:sym typeface="Codec Pro"/>
              </a:rPr>
              <a:t>Content moderation to automatically remove unsafe or inappropriate content from image and video archives</a:t>
            </a:r>
          </a:p>
          <a:p>
            <a:pPr marL="342900" indent="-342900" algn="l">
              <a:lnSpc>
                <a:spcPts val="3119"/>
              </a:lnSpc>
              <a:buFont typeface="Arial" panose="020B0604020202020204" pitchFamily="34" charset="0"/>
              <a:buChar char="•"/>
            </a:pPr>
            <a:r>
              <a:rPr lang="en-US" sz="2399" dirty="0">
                <a:solidFill>
                  <a:srgbClr val="FFFFFF"/>
                </a:solidFill>
                <a:latin typeface="Codec Pro"/>
                <a:ea typeface="Codec Pro"/>
                <a:cs typeface="Codec Pro"/>
                <a:sym typeface="Codec Pro"/>
              </a:rPr>
              <a:t>Facial recognition to identify faces and recognize attributes like open eyes, glasses, and facial hair</a:t>
            </a:r>
          </a:p>
          <a:p>
            <a:pPr marL="342900" indent="-342900" algn="l">
              <a:lnSpc>
                <a:spcPts val="3119"/>
              </a:lnSpc>
              <a:buFont typeface="Arial" panose="020B0604020202020204" pitchFamily="34" charset="0"/>
              <a:buChar char="•"/>
            </a:pPr>
            <a:r>
              <a:rPr lang="en-US" sz="2399" dirty="0">
                <a:solidFill>
                  <a:srgbClr val="FFFFFF"/>
                </a:solidFill>
                <a:latin typeface="Codec Pro"/>
                <a:ea typeface="Codec Pro"/>
                <a:cs typeface="Codec Pro"/>
                <a:sym typeface="Codec Pro"/>
              </a:rPr>
              <a:t>Image labeling to identify brand logos, clothing, safety gear, and other image details</a:t>
            </a:r>
          </a:p>
        </p:txBody>
      </p:sp>
      <p:sp>
        <p:nvSpPr>
          <p:cNvPr id="5" name="AutoShape 5">
            <a:extLst>
              <a:ext uri="{FF2B5EF4-FFF2-40B4-BE49-F238E27FC236}">
                <a16:creationId xmlns:a16="http://schemas.microsoft.com/office/drawing/2014/main" id="{1CCA1AFE-93D6-384A-D7DB-BDF8A92D95B0}"/>
              </a:ext>
            </a:extLst>
          </p:cNvPr>
          <p:cNvSpPr/>
          <p:nvPr/>
        </p:nvSpPr>
        <p:spPr>
          <a:xfrm flipV="1">
            <a:off x="7752280" y="7330139"/>
            <a:ext cx="19050" cy="5503109"/>
          </a:xfrm>
          <a:prstGeom prst="line">
            <a:avLst/>
          </a:prstGeom>
          <a:ln w="38100" cap="flat">
            <a:solidFill>
              <a:srgbClr val="FFFFFF"/>
            </a:solidFill>
            <a:prstDash val="solid"/>
            <a:headEnd type="none" w="sm" len="sm"/>
            <a:tailEnd type="none" w="sm" len="sm"/>
          </a:ln>
        </p:spPr>
      </p:sp>
      <p:sp>
        <p:nvSpPr>
          <p:cNvPr id="11" name="TextBox 11">
            <a:extLst>
              <a:ext uri="{FF2B5EF4-FFF2-40B4-BE49-F238E27FC236}">
                <a16:creationId xmlns:a16="http://schemas.microsoft.com/office/drawing/2014/main" id="{DCB68B00-070D-313E-207E-C175B03B7E8A}"/>
              </a:ext>
            </a:extLst>
          </p:cNvPr>
          <p:cNvSpPr txBox="1"/>
          <p:nvPr/>
        </p:nvSpPr>
        <p:spPr>
          <a:xfrm>
            <a:off x="314325" y="625780"/>
            <a:ext cx="17659350" cy="486672"/>
          </a:xfrm>
          <a:prstGeom prst="rect">
            <a:avLst/>
          </a:prstGeom>
        </p:spPr>
        <p:txBody>
          <a:bodyPr wrap="square" lIns="0" tIns="0" rIns="0" bIns="0" rtlCol="0" anchor="t">
            <a:spAutoFit/>
          </a:bodyPr>
          <a:lstStyle/>
          <a:p>
            <a:pPr lvl="0">
              <a:lnSpc>
                <a:spcPts val="2879"/>
              </a:lnSpc>
              <a:spcBef>
                <a:spcPct val="0"/>
              </a:spcBef>
            </a:pPr>
            <a:r>
              <a:rPr lang="en-US" sz="5400" b="1" dirty="0">
                <a:solidFill>
                  <a:srgbClr val="FFFFFF"/>
                </a:solidFill>
                <a:latin typeface="Anantason UltraExpanded Bold"/>
                <a:ea typeface="Anantason UltraExpanded Bold"/>
                <a:cs typeface="Anantason UltraExpanded Bold"/>
                <a:sym typeface="Anantason UltraExpanded Bold"/>
              </a:rPr>
              <a:t>What are neural networks used for?</a:t>
            </a:r>
          </a:p>
        </p:txBody>
      </p:sp>
      <p:sp>
        <p:nvSpPr>
          <p:cNvPr id="6" name="TextBox 11">
            <a:extLst>
              <a:ext uri="{FF2B5EF4-FFF2-40B4-BE49-F238E27FC236}">
                <a16:creationId xmlns:a16="http://schemas.microsoft.com/office/drawing/2014/main" id="{0A407FFB-880B-3A51-C02E-8B74437F0AEC}"/>
              </a:ext>
            </a:extLst>
          </p:cNvPr>
          <p:cNvSpPr txBox="1"/>
          <p:nvPr/>
        </p:nvSpPr>
        <p:spPr>
          <a:xfrm>
            <a:off x="6248400" y="1821712"/>
            <a:ext cx="8390226" cy="486672"/>
          </a:xfrm>
          <a:prstGeom prst="rect">
            <a:avLst/>
          </a:prstGeom>
        </p:spPr>
        <p:txBody>
          <a:bodyPr wrap="square" lIns="0" tIns="0" rIns="0" bIns="0" rtlCol="0" anchor="t">
            <a:spAutoFit/>
          </a:bodyPr>
          <a:lstStyle/>
          <a:p>
            <a:pPr lvl="0">
              <a:lnSpc>
                <a:spcPts val="2879"/>
              </a:lnSpc>
              <a:spcBef>
                <a:spcPct val="0"/>
              </a:spcBef>
            </a:pPr>
            <a:r>
              <a:rPr lang="en-US" sz="5400" b="1" dirty="0">
                <a:solidFill>
                  <a:srgbClr val="FFFFFF"/>
                </a:solidFill>
                <a:latin typeface="Anantason UltraExpanded Bold"/>
                <a:ea typeface="Anantason UltraExpanded Bold"/>
                <a:cs typeface="Anantason UltraExpanded Bold"/>
                <a:sym typeface="Anantason UltraExpanded Bold"/>
              </a:rPr>
              <a:t>1. Computer Vision</a:t>
            </a:r>
          </a:p>
        </p:txBody>
      </p:sp>
    </p:spTree>
    <p:extLst>
      <p:ext uri="{BB962C8B-B14F-4D97-AF65-F5344CB8AC3E}">
        <p14:creationId xmlns:p14="http://schemas.microsoft.com/office/powerpoint/2010/main" val="27675689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a:extLst>
            <a:ext uri="{FF2B5EF4-FFF2-40B4-BE49-F238E27FC236}">
              <a16:creationId xmlns:a16="http://schemas.microsoft.com/office/drawing/2014/main" id="{A3F4BFD5-A48C-4318-C82C-D0E65775D47A}"/>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9A2DC56B-A8F9-3AD7-E24C-9A6A1DD7D6C3}"/>
              </a:ext>
            </a:extLst>
          </p:cNvPr>
          <p:cNvSpPr/>
          <p:nvPr/>
        </p:nvSpPr>
        <p:spPr>
          <a:xfrm>
            <a:off x="-3124200" y="-7141893"/>
            <a:ext cx="16355952" cy="16022018"/>
          </a:xfrm>
          <a:custGeom>
            <a:avLst/>
            <a:gdLst/>
            <a:ahLst/>
            <a:cxnLst/>
            <a:rect l="l" t="t" r="r" b="b"/>
            <a:pathLst>
              <a:path w="16355952" h="16022018">
                <a:moveTo>
                  <a:pt x="0" y="0"/>
                </a:moveTo>
                <a:lnTo>
                  <a:pt x="16355952" y="0"/>
                </a:lnTo>
                <a:lnTo>
                  <a:pt x="16355952" y="16022018"/>
                </a:lnTo>
                <a:lnTo>
                  <a:pt x="0" y="16022018"/>
                </a:lnTo>
                <a:lnTo>
                  <a:pt x="0" y="0"/>
                </a:lnTo>
                <a:close/>
              </a:path>
            </a:pathLst>
          </a:custGeom>
          <a:blipFill>
            <a:blip r:embed="rId2"/>
            <a:stretch>
              <a:fillRect/>
            </a:stretch>
          </a:blipFill>
        </p:spPr>
      </p:sp>
      <p:sp>
        <p:nvSpPr>
          <p:cNvPr id="3" name="Freeform 3">
            <a:extLst>
              <a:ext uri="{FF2B5EF4-FFF2-40B4-BE49-F238E27FC236}">
                <a16:creationId xmlns:a16="http://schemas.microsoft.com/office/drawing/2014/main" id="{C49BE9D0-9ED0-09DA-D98D-9CA9A90E7FCE}"/>
              </a:ext>
            </a:extLst>
          </p:cNvPr>
          <p:cNvSpPr/>
          <p:nvPr/>
        </p:nvSpPr>
        <p:spPr>
          <a:xfrm>
            <a:off x="0" y="3790539"/>
            <a:ext cx="6484649" cy="6496461"/>
          </a:xfrm>
          <a:custGeom>
            <a:avLst/>
            <a:gdLst/>
            <a:ahLst/>
            <a:cxnLst/>
            <a:rect l="l" t="t" r="r" b="b"/>
            <a:pathLst>
              <a:path w="6484649" h="6496461">
                <a:moveTo>
                  <a:pt x="0" y="0"/>
                </a:moveTo>
                <a:lnTo>
                  <a:pt x="6484649" y="0"/>
                </a:lnTo>
                <a:lnTo>
                  <a:pt x="6484649" y="6496461"/>
                </a:lnTo>
                <a:lnTo>
                  <a:pt x="0" y="649646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a:extLst>
              <a:ext uri="{FF2B5EF4-FFF2-40B4-BE49-F238E27FC236}">
                <a16:creationId xmlns:a16="http://schemas.microsoft.com/office/drawing/2014/main" id="{1F3F347A-2287-A494-E9C8-9645DC61BF71}"/>
              </a:ext>
            </a:extLst>
          </p:cNvPr>
          <p:cNvSpPr txBox="1"/>
          <p:nvPr/>
        </p:nvSpPr>
        <p:spPr>
          <a:xfrm>
            <a:off x="7790380" y="2543807"/>
            <a:ext cx="10164244" cy="3558731"/>
          </a:xfrm>
          <a:prstGeom prst="rect">
            <a:avLst/>
          </a:prstGeom>
        </p:spPr>
        <p:txBody>
          <a:bodyPr wrap="square" lIns="0" tIns="0" rIns="0" bIns="0" rtlCol="0" anchor="t">
            <a:spAutoFit/>
          </a:bodyPr>
          <a:lstStyle/>
          <a:p>
            <a:pPr algn="l">
              <a:lnSpc>
                <a:spcPts val="3119"/>
              </a:lnSpc>
            </a:pPr>
            <a:r>
              <a:rPr lang="en-US" sz="2399" dirty="0">
                <a:solidFill>
                  <a:srgbClr val="FFFFFF"/>
                </a:solidFill>
                <a:latin typeface="Codec Pro"/>
                <a:ea typeface="Codec Pro"/>
                <a:cs typeface="Codec Pro"/>
                <a:sym typeface="Codec Pro"/>
              </a:rPr>
              <a:t>Neural networks can analyze human speech despite varying speech patterns, pitch, tone, language, and accent. Virtual assistants like Amazon Alexa and automatic transcription software use speech recognition to do tasks like these:</a:t>
            </a:r>
          </a:p>
          <a:p>
            <a:pPr algn="l">
              <a:lnSpc>
                <a:spcPts val="3119"/>
              </a:lnSpc>
            </a:pPr>
            <a:endParaRPr lang="en-US" sz="2399" dirty="0">
              <a:solidFill>
                <a:srgbClr val="FFFFFF"/>
              </a:solidFill>
              <a:latin typeface="Codec Pro"/>
              <a:ea typeface="Codec Pro"/>
              <a:cs typeface="Codec Pro"/>
              <a:sym typeface="Codec Pro"/>
            </a:endParaRPr>
          </a:p>
          <a:p>
            <a:pPr marL="342900" indent="-342900" algn="l">
              <a:lnSpc>
                <a:spcPts val="3119"/>
              </a:lnSpc>
              <a:buFont typeface="Arial" panose="020B0604020202020204" pitchFamily="34" charset="0"/>
              <a:buChar char="•"/>
            </a:pPr>
            <a:r>
              <a:rPr lang="en-US" sz="2399" dirty="0">
                <a:solidFill>
                  <a:srgbClr val="FFFFFF"/>
                </a:solidFill>
                <a:latin typeface="Codec Pro"/>
                <a:ea typeface="Codec Pro"/>
                <a:cs typeface="Codec Pro"/>
                <a:sym typeface="Codec Pro"/>
              </a:rPr>
              <a:t>Assist call center agents and automatically classify calls</a:t>
            </a:r>
          </a:p>
          <a:p>
            <a:pPr marL="342900" indent="-342900" algn="l">
              <a:lnSpc>
                <a:spcPts val="3119"/>
              </a:lnSpc>
              <a:buFont typeface="Arial" panose="020B0604020202020204" pitchFamily="34" charset="0"/>
              <a:buChar char="•"/>
            </a:pPr>
            <a:r>
              <a:rPr lang="en-US" sz="2399" dirty="0">
                <a:solidFill>
                  <a:srgbClr val="FFFFFF"/>
                </a:solidFill>
                <a:latin typeface="Codec Pro"/>
                <a:ea typeface="Codec Pro"/>
                <a:cs typeface="Codec Pro"/>
                <a:sym typeface="Codec Pro"/>
              </a:rPr>
              <a:t>Convert clinical conversations into documentation in real time</a:t>
            </a:r>
          </a:p>
          <a:p>
            <a:pPr marL="342900" indent="-342900" algn="l">
              <a:lnSpc>
                <a:spcPts val="3119"/>
              </a:lnSpc>
              <a:buFont typeface="Arial" panose="020B0604020202020204" pitchFamily="34" charset="0"/>
              <a:buChar char="•"/>
            </a:pPr>
            <a:r>
              <a:rPr lang="en-US" sz="2399" dirty="0">
                <a:solidFill>
                  <a:srgbClr val="FFFFFF"/>
                </a:solidFill>
                <a:latin typeface="Codec Pro"/>
                <a:ea typeface="Codec Pro"/>
                <a:cs typeface="Codec Pro"/>
                <a:sym typeface="Codec Pro"/>
              </a:rPr>
              <a:t>Accurately subtitle videos and meeting recordings for wider content reach</a:t>
            </a:r>
          </a:p>
        </p:txBody>
      </p:sp>
      <p:sp>
        <p:nvSpPr>
          <p:cNvPr id="5" name="AutoShape 5">
            <a:extLst>
              <a:ext uri="{FF2B5EF4-FFF2-40B4-BE49-F238E27FC236}">
                <a16:creationId xmlns:a16="http://schemas.microsoft.com/office/drawing/2014/main" id="{BEB48334-E50E-3006-EF60-C008B7C41AEB}"/>
              </a:ext>
            </a:extLst>
          </p:cNvPr>
          <p:cNvSpPr/>
          <p:nvPr/>
        </p:nvSpPr>
        <p:spPr>
          <a:xfrm flipV="1">
            <a:off x="7752280" y="7330139"/>
            <a:ext cx="19050" cy="5503109"/>
          </a:xfrm>
          <a:prstGeom prst="line">
            <a:avLst/>
          </a:prstGeom>
          <a:ln w="38100" cap="flat">
            <a:solidFill>
              <a:srgbClr val="FFFFFF"/>
            </a:solidFill>
            <a:prstDash val="solid"/>
            <a:headEnd type="none" w="sm" len="sm"/>
            <a:tailEnd type="none" w="sm" len="sm"/>
          </a:ln>
        </p:spPr>
      </p:sp>
      <p:sp>
        <p:nvSpPr>
          <p:cNvPr id="11" name="TextBox 11">
            <a:extLst>
              <a:ext uri="{FF2B5EF4-FFF2-40B4-BE49-F238E27FC236}">
                <a16:creationId xmlns:a16="http://schemas.microsoft.com/office/drawing/2014/main" id="{0180B6BC-782E-7FB0-0F01-3C6FFE50C416}"/>
              </a:ext>
            </a:extLst>
          </p:cNvPr>
          <p:cNvSpPr txBox="1"/>
          <p:nvPr/>
        </p:nvSpPr>
        <p:spPr>
          <a:xfrm>
            <a:off x="314325" y="625780"/>
            <a:ext cx="17659350" cy="486672"/>
          </a:xfrm>
          <a:prstGeom prst="rect">
            <a:avLst/>
          </a:prstGeom>
        </p:spPr>
        <p:txBody>
          <a:bodyPr wrap="square" lIns="0" tIns="0" rIns="0" bIns="0" rtlCol="0" anchor="t">
            <a:spAutoFit/>
          </a:bodyPr>
          <a:lstStyle/>
          <a:p>
            <a:pPr lvl="0">
              <a:lnSpc>
                <a:spcPts val="2879"/>
              </a:lnSpc>
              <a:spcBef>
                <a:spcPct val="0"/>
              </a:spcBef>
            </a:pPr>
            <a:r>
              <a:rPr lang="en-US" sz="5400" b="1" dirty="0">
                <a:solidFill>
                  <a:srgbClr val="FFFFFF"/>
                </a:solidFill>
                <a:latin typeface="Anantason UltraExpanded Bold"/>
                <a:ea typeface="Anantason UltraExpanded Bold"/>
                <a:cs typeface="Anantason UltraExpanded Bold"/>
                <a:sym typeface="Anantason UltraExpanded Bold"/>
              </a:rPr>
              <a:t>Cont…</a:t>
            </a:r>
          </a:p>
        </p:txBody>
      </p:sp>
      <p:sp>
        <p:nvSpPr>
          <p:cNvPr id="6" name="TextBox 11">
            <a:extLst>
              <a:ext uri="{FF2B5EF4-FFF2-40B4-BE49-F238E27FC236}">
                <a16:creationId xmlns:a16="http://schemas.microsoft.com/office/drawing/2014/main" id="{4C805896-0012-403A-9944-100603A8758D}"/>
              </a:ext>
            </a:extLst>
          </p:cNvPr>
          <p:cNvSpPr txBox="1"/>
          <p:nvPr/>
        </p:nvSpPr>
        <p:spPr>
          <a:xfrm>
            <a:off x="6248400" y="1821712"/>
            <a:ext cx="11125200" cy="486672"/>
          </a:xfrm>
          <a:prstGeom prst="rect">
            <a:avLst/>
          </a:prstGeom>
        </p:spPr>
        <p:txBody>
          <a:bodyPr wrap="square" lIns="0" tIns="0" rIns="0" bIns="0" rtlCol="0" anchor="t">
            <a:spAutoFit/>
          </a:bodyPr>
          <a:lstStyle/>
          <a:p>
            <a:pPr lvl="0">
              <a:lnSpc>
                <a:spcPts val="2879"/>
              </a:lnSpc>
              <a:spcBef>
                <a:spcPct val="0"/>
              </a:spcBef>
            </a:pPr>
            <a:r>
              <a:rPr lang="en-US" sz="5400" b="1" dirty="0">
                <a:solidFill>
                  <a:srgbClr val="FFFFFF"/>
                </a:solidFill>
                <a:latin typeface="Anantason UltraExpanded Bold"/>
                <a:ea typeface="Anantason UltraExpanded Bold"/>
                <a:cs typeface="Anantason UltraExpanded Bold"/>
                <a:sym typeface="Anantason UltraExpanded Bold"/>
              </a:rPr>
              <a:t>2. Speech Recognition</a:t>
            </a:r>
          </a:p>
        </p:txBody>
      </p:sp>
    </p:spTree>
    <p:extLst>
      <p:ext uri="{BB962C8B-B14F-4D97-AF65-F5344CB8AC3E}">
        <p14:creationId xmlns:p14="http://schemas.microsoft.com/office/powerpoint/2010/main" val="34823488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a:extLst>
            <a:ext uri="{FF2B5EF4-FFF2-40B4-BE49-F238E27FC236}">
              <a16:creationId xmlns:a16="http://schemas.microsoft.com/office/drawing/2014/main" id="{0E9B70ED-8A42-9C47-D1B4-3A72D61E7E75}"/>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2469C5CA-F503-DD17-EA54-E93E60C5FF22}"/>
              </a:ext>
            </a:extLst>
          </p:cNvPr>
          <p:cNvSpPr/>
          <p:nvPr/>
        </p:nvSpPr>
        <p:spPr>
          <a:xfrm>
            <a:off x="-2582441" y="-7141893"/>
            <a:ext cx="16355952" cy="16022018"/>
          </a:xfrm>
          <a:custGeom>
            <a:avLst/>
            <a:gdLst/>
            <a:ahLst/>
            <a:cxnLst/>
            <a:rect l="l" t="t" r="r" b="b"/>
            <a:pathLst>
              <a:path w="16355952" h="16022018">
                <a:moveTo>
                  <a:pt x="0" y="0"/>
                </a:moveTo>
                <a:lnTo>
                  <a:pt x="16355952" y="0"/>
                </a:lnTo>
                <a:lnTo>
                  <a:pt x="16355952" y="16022018"/>
                </a:lnTo>
                <a:lnTo>
                  <a:pt x="0" y="16022018"/>
                </a:lnTo>
                <a:lnTo>
                  <a:pt x="0" y="0"/>
                </a:lnTo>
                <a:close/>
              </a:path>
            </a:pathLst>
          </a:custGeom>
          <a:blipFill>
            <a:blip r:embed="rId2"/>
            <a:stretch>
              <a:fillRect/>
            </a:stretch>
          </a:blipFill>
        </p:spPr>
      </p:sp>
      <p:sp>
        <p:nvSpPr>
          <p:cNvPr id="3" name="Freeform 3">
            <a:extLst>
              <a:ext uri="{FF2B5EF4-FFF2-40B4-BE49-F238E27FC236}">
                <a16:creationId xmlns:a16="http://schemas.microsoft.com/office/drawing/2014/main" id="{E6DE4397-18F8-A57E-0AE2-EB5BA718F383}"/>
              </a:ext>
            </a:extLst>
          </p:cNvPr>
          <p:cNvSpPr/>
          <p:nvPr/>
        </p:nvSpPr>
        <p:spPr>
          <a:xfrm>
            <a:off x="0" y="3790539"/>
            <a:ext cx="6484649" cy="6496461"/>
          </a:xfrm>
          <a:custGeom>
            <a:avLst/>
            <a:gdLst/>
            <a:ahLst/>
            <a:cxnLst/>
            <a:rect l="l" t="t" r="r" b="b"/>
            <a:pathLst>
              <a:path w="6484649" h="6496461">
                <a:moveTo>
                  <a:pt x="0" y="0"/>
                </a:moveTo>
                <a:lnTo>
                  <a:pt x="6484649" y="0"/>
                </a:lnTo>
                <a:lnTo>
                  <a:pt x="6484649" y="6496461"/>
                </a:lnTo>
                <a:lnTo>
                  <a:pt x="0" y="649646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a:extLst>
              <a:ext uri="{FF2B5EF4-FFF2-40B4-BE49-F238E27FC236}">
                <a16:creationId xmlns:a16="http://schemas.microsoft.com/office/drawing/2014/main" id="{7AA76FFC-43EC-467F-0E5F-3E7B61F3375D}"/>
              </a:ext>
            </a:extLst>
          </p:cNvPr>
          <p:cNvSpPr txBox="1"/>
          <p:nvPr/>
        </p:nvSpPr>
        <p:spPr>
          <a:xfrm>
            <a:off x="7790380" y="2543807"/>
            <a:ext cx="10164244" cy="4751365"/>
          </a:xfrm>
          <a:prstGeom prst="rect">
            <a:avLst/>
          </a:prstGeom>
        </p:spPr>
        <p:txBody>
          <a:bodyPr wrap="square" lIns="0" tIns="0" rIns="0" bIns="0" rtlCol="0" anchor="t">
            <a:spAutoFit/>
          </a:bodyPr>
          <a:lstStyle/>
          <a:p>
            <a:pPr algn="l">
              <a:lnSpc>
                <a:spcPts val="3119"/>
              </a:lnSpc>
            </a:pPr>
            <a:r>
              <a:rPr lang="en-US" sz="2399" dirty="0">
                <a:solidFill>
                  <a:srgbClr val="FFFFFF"/>
                </a:solidFill>
                <a:latin typeface="Codec Pro"/>
                <a:ea typeface="Codec Pro"/>
                <a:cs typeface="Codec Pro"/>
                <a:sym typeface="Codec Pro"/>
              </a:rPr>
              <a:t>Natural language processing (NLP) is the ability to process natural, human-created text. Neural networks help computers gather insights and meaning from text data and documents. NLP has several use cases, including in these functions:</a:t>
            </a:r>
          </a:p>
          <a:p>
            <a:pPr algn="l">
              <a:lnSpc>
                <a:spcPts val="3119"/>
              </a:lnSpc>
            </a:pPr>
            <a:endParaRPr lang="en-US" sz="2399" dirty="0">
              <a:solidFill>
                <a:srgbClr val="FFFFFF"/>
              </a:solidFill>
              <a:latin typeface="Codec Pro"/>
              <a:ea typeface="Codec Pro"/>
              <a:cs typeface="Codec Pro"/>
              <a:sym typeface="Codec Pro"/>
            </a:endParaRPr>
          </a:p>
          <a:p>
            <a:pPr marL="342900" indent="-342900" algn="l">
              <a:lnSpc>
                <a:spcPts val="3119"/>
              </a:lnSpc>
              <a:buFont typeface="Arial" panose="020B0604020202020204" pitchFamily="34" charset="0"/>
              <a:buChar char="•"/>
            </a:pPr>
            <a:r>
              <a:rPr lang="en-US" sz="2399" dirty="0">
                <a:solidFill>
                  <a:srgbClr val="FFFFFF"/>
                </a:solidFill>
                <a:latin typeface="Codec Pro"/>
                <a:ea typeface="Codec Pro"/>
                <a:cs typeface="Codec Pro"/>
                <a:sym typeface="Codec Pro"/>
              </a:rPr>
              <a:t>Automated virtual agents and chatbots</a:t>
            </a:r>
          </a:p>
          <a:p>
            <a:pPr marL="342900" indent="-342900" algn="l">
              <a:lnSpc>
                <a:spcPts val="3119"/>
              </a:lnSpc>
              <a:buFont typeface="Arial" panose="020B0604020202020204" pitchFamily="34" charset="0"/>
              <a:buChar char="•"/>
            </a:pPr>
            <a:r>
              <a:rPr lang="en-US" sz="2399" dirty="0">
                <a:solidFill>
                  <a:srgbClr val="FFFFFF"/>
                </a:solidFill>
                <a:latin typeface="Codec Pro"/>
                <a:ea typeface="Codec Pro"/>
                <a:cs typeface="Codec Pro"/>
                <a:sym typeface="Codec Pro"/>
              </a:rPr>
              <a:t>Automatic organization and classification of written data</a:t>
            </a:r>
          </a:p>
          <a:p>
            <a:pPr marL="342900" indent="-342900" algn="l">
              <a:lnSpc>
                <a:spcPts val="3119"/>
              </a:lnSpc>
              <a:buFont typeface="Arial" panose="020B0604020202020204" pitchFamily="34" charset="0"/>
              <a:buChar char="•"/>
            </a:pPr>
            <a:r>
              <a:rPr lang="en-US" sz="2399" dirty="0">
                <a:solidFill>
                  <a:srgbClr val="FFFFFF"/>
                </a:solidFill>
                <a:latin typeface="Codec Pro"/>
                <a:ea typeface="Codec Pro"/>
                <a:cs typeface="Codec Pro"/>
                <a:sym typeface="Codec Pro"/>
              </a:rPr>
              <a:t>Business intelligence analysis of long-form documents like emails and forms</a:t>
            </a:r>
          </a:p>
          <a:p>
            <a:pPr marL="342900" indent="-342900" algn="l">
              <a:lnSpc>
                <a:spcPts val="3119"/>
              </a:lnSpc>
              <a:buFont typeface="Arial" panose="020B0604020202020204" pitchFamily="34" charset="0"/>
              <a:buChar char="•"/>
            </a:pPr>
            <a:r>
              <a:rPr lang="en-US" sz="2399" dirty="0">
                <a:solidFill>
                  <a:srgbClr val="FFFFFF"/>
                </a:solidFill>
                <a:latin typeface="Codec Pro"/>
                <a:ea typeface="Codec Pro"/>
                <a:cs typeface="Codec Pro"/>
                <a:sym typeface="Codec Pro"/>
              </a:rPr>
              <a:t>Indexing of key phrases that indicate sentiment, like positive and negative comments on social media</a:t>
            </a:r>
          </a:p>
          <a:p>
            <a:pPr marL="342900" indent="-342900" algn="l">
              <a:lnSpc>
                <a:spcPts val="3119"/>
              </a:lnSpc>
              <a:buFont typeface="Arial" panose="020B0604020202020204" pitchFamily="34" charset="0"/>
              <a:buChar char="•"/>
            </a:pPr>
            <a:r>
              <a:rPr lang="en-US" sz="2399" dirty="0">
                <a:solidFill>
                  <a:srgbClr val="FFFFFF"/>
                </a:solidFill>
                <a:latin typeface="Codec Pro"/>
                <a:ea typeface="Codec Pro"/>
                <a:cs typeface="Codec Pro"/>
                <a:sym typeface="Codec Pro"/>
              </a:rPr>
              <a:t>Document summarization and article generation for a given topic</a:t>
            </a:r>
          </a:p>
        </p:txBody>
      </p:sp>
      <p:sp>
        <p:nvSpPr>
          <p:cNvPr id="5" name="AutoShape 5">
            <a:extLst>
              <a:ext uri="{FF2B5EF4-FFF2-40B4-BE49-F238E27FC236}">
                <a16:creationId xmlns:a16="http://schemas.microsoft.com/office/drawing/2014/main" id="{AB7980D0-0E8F-CE9A-7977-5A044A179725}"/>
              </a:ext>
            </a:extLst>
          </p:cNvPr>
          <p:cNvSpPr/>
          <p:nvPr/>
        </p:nvSpPr>
        <p:spPr>
          <a:xfrm flipV="1">
            <a:off x="7752280" y="7330139"/>
            <a:ext cx="19050" cy="5503109"/>
          </a:xfrm>
          <a:prstGeom prst="line">
            <a:avLst/>
          </a:prstGeom>
          <a:ln w="38100" cap="flat">
            <a:solidFill>
              <a:srgbClr val="FFFFFF"/>
            </a:solidFill>
            <a:prstDash val="solid"/>
            <a:headEnd type="none" w="sm" len="sm"/>
            <a:tailEnd type="none" w="sm" len="sm"/>
          </a:ln>
        </p:spPr>
      </p:sp>
      <p:sp>
        <p:nvSpPr>
          <p:cNvPr id="11" name="TextBox 11">
            <a:extLst>
              <a:ext uri="{FF2B5EF4-FFF2-40B4-BE49-F238E27FC236}">
                <a16:creationId xmlns:a16="http://schemas.microsoft.com/office/drawing/2014/main" id="{A14F27FE-B1A6-1081-E1AD-098B05997850}"/>
              </a:ext>
            </a:extLst>
          </p:cNvPr>
          <p:cNvSpPr txBox="1"/>
          <p:nvPr/>
        </p:nvSpPr>
        <p:spPr>
          <a:xfrm>
            <a:off x="314325" y="625780"/>
            <a:ext cx="17659350" cy="486672"/>
          </a:xfrm>
          <a:prstGeom prst="rect">
            <a:avLst/>
          </a:prstGeom>
        </p:spPr>
        <p:txBody>
          <a:bodyPr wrap="square" lIns="0" tIns="0" rIns="0" bIns="0" rtlCol="0" anchor="t">
            <a:spAutoFit/>
          </a:bodyPr>
          <a:lstStyle/>
          <a:p>
            <a:pPr lvl="0">
              <a:lnSpc>
                <a:spcPts val="2879"/>
              </a:lnSpc>
              <a:spcBef>
                <a:spcPct val="0"/>
              </a:spcBef>
            </a:pPr>
            <a:r>
              <a:rPr lang="en-US" sz="5400" b="1" dirty="0">
                <a:solidFill>
                  <a:srgbClr val="FFFFFF"/>
                </a:solidFill>
                <a:latin typeface="Anantason UltraExpanded Bold"/>
                <a:ea typeface="Anantason UltraExpanded Bold"/>
                <a:cs typeface="Anantason UltraExpanded Bold"/>
                <a:sym typeface="Anantason UltraExpanded Bold"/>
              </a:rPr>
              <a:t>Cont…</a:t>
            </a:r>
          </a:p>
        </p:txBody>
      </p:sp>
      <p:sp>
        <p:nvSpPr>
          <p:cNvPr id="6" name="TextBox 11">
            <a:extLst>
              <a:ext uri="{FF2B5EF4-FFF2-40B4-BE49-F238E27FC236}">
                <a16:creationId xmlns:a16="http://schemas.microsoft.com/office/drawing/2014/main" id="{F4E5BFD1-DF94-676A-2F6D-98B63A73CAB5}"/>
              </a:ext>
            </a:extLst>
          </p:cNvPr>
          <p:cNvSpPr txBox="1"/>
          <p:nvPr/>
        </p:nvSpPr>
        <p:spPr>
          <a:xfrm>
            <a:off x="3581400" y="1821712"/>
            <a:ext cx="13792200" cy="486672"/>
          </a:xfrm>
          <a:prstGeom prst="rect">
            <a:avLst/>
          </a:prstGeom>
        </p:spPr>
        <p:txBody>
          <a:bodyPr wrap="square" lIns="0" tIns="0" rIns="0" bIns="0" rtlCol="0" anchor="t">
            <a:spAutoFit/>
          </a:bodyPr>
          <a:lstStyle/>
          <a:p>
            <a:pPr lvl="0">
              <a:lnSpc>
                <a:spcPts val="2879"/>
              </a:lnSpc>
              <a:spcBef>
                <a:spcPct val="0"/>
              </a:spcBef>
            </a:pPr>
            <a:r>
              <a:rPr lang="en-US" sz="5400" b="1" dirty="0">
                <a:solidFill>
                  <a:srgbClr val="FFFFFF"/>
                </a:solidFill>
                <a:latin typeface="Anantason UltraExpanded Bold"/>
                <a:ea typeface="Anantason UltraExpanded Bold"/>
                <a:cs typeface="Anantason UltraExpanded Bold"/>
                <a:sym typeface="Anantason UltraExpanded Bold"/>
              </a:rPr>
              <a:t>3. Natural Language Processing</a:t>
            </a:r>
          </a:p>
        </p:txBody>
      </p:sp>
    </p:spTree>
    <p:extLst>
      <p:ext uri="{BB962C8B-B14F-4D97-AF65-F5344CB8AC3E}">
        <p14:creationId xmlns:p14="http://schemas.microsoft.com/office/powerpoint/2010/main" val="10909682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a:extLst>
            <a:ext uri="{FF2B5EF4-FFF2-40B4-BE49-F238E27FC236}">
              <a16:creationId xmlns:a16="http://schemas.microsoft.com/office/drawing/2014/main" id="{369D7566-E7DE-1B77-1496-AA91D7A39105}"/>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46029D77-9F1F-ED29-B137-9329B6B66258}"/>
              </a:ext>
            </a:extLst>
          </p:cNvPr>
          <p:cNvSpPr/>
          <p:nvPr/>
        </p:nvSpPr>
        <p:spPr>
          <a:xfrm>
            <a:off x="-2582441" y="-7141893"/>
            <a:ext cx="16355952" cy="16022018"/>
          </a:xfrm>
          <a:custGeom>
            <a:avLst/>
            <a:gdLst/>
            <a:ahLst/>
            <a:cxnLst/>
            <a:rect l="l" t="t" r="r" b="b"/>
            <a:pathLst>
              <a:path w="16355952" h="16022018">
                <a:moveTo>
                  <a:pt x="0" y="0"/>
                </a:moveTo>
                <a:lnTo>
                  <a:pt x="16355952" y="0"/>
                </a:lnTo>
                <a:lnTo>
                  <a:pt x="16355952" y="16022018"/>
                </a:lnTo>
                <a:lnTo>
                  <a:pt x="0" y="16022018"/>
                </a:lnTo>
                <a:lnTo>
                  <a:pt x="0" y="0"/>
                </a:lnTo>
                <a:close/>
              </a:path>
            </a:pathLst>
          </a:custGeom>
          <a:blipFill>
            <a:blip r:embed="rId2"/>
            <a:stretch>
              <a:fillRect/>
            </a:stretch>
          </a:blipFill>
        </p:spPr>
      </p:sp>
      <p:sp>
        <p:nvSpPr>
          <p:cNvPr id="3" name="Freeform 3">
            <a:extLst>
              <a:ext uri="{FF2B5EF4-FFF2-40B4-BE49-F238E27FC236}">
                <a16:creationId xmlns:a16="http://schemas.microsoft.com/office/drawing/2014/main" id="{318A641F-2B22-1B3F-427A-BE9F0209EC83}"/>
              </a:ext>
            </a:extLst>
          </p:cNvPr>
          <p:cNvSpPr/>
          <p:nvPr/>
        </p:nvSpPr>
        <p:spPr>
          <a:xfrm>
            <a:off x="0" y="3790539"/>
            <a:ext cx="6484649" cy="6496461"/>
          </a:xfrm>
          <a:custGeom>
            <a:avLst/>
            <a:gdLst/>
            <a:ahLst/>
            <a:cxnLst/>
            <a:rect l="l" t="t" r="r" b="b"/>
            <a:pathLst>
              <a:path w="6484649" h="6496461">
                <a:moveTo>
                  <a:pt x="0" y="0"/>
                </a:moveTo>
                <a:lnTo>
                  <a:pt x="6484649" y="0"/>
                </a:lnTo>
                <a:lnTo>
                  <a:pt x="6484649" y="6496461"/>
                </a:lnTo>
                <a:lnTo>
                  <a:pt x="0" y="649646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a:extLst>
              <a:ext uri="{FF2B5EF4-FFF2-40B4-BE49-F238E27FC236}">
                <a16:creationId xmlns:a16="http://schemas.microsoft.com/office/drawing/2014/main" id="{FA8A6334-64DA-2387-4DE7-47CBD0F2D415}"/>
              </a:ext>
            </a:extLst>
          </p:cNvPr>
          <p:cNvSpPr txBox="1"/>
          <p:nvPr/>
        </p:nvSpPr>
        <p:spPr>
          <a:xfrm>
            <a:off x="7028379" y="2704024"/>
            <a:ext cx="10945295" cy="5943999"/>
          </a:xfrm>
          <a:prstGeom prst="rect">
            <a:avLst/>
          </a:prstGeom>
        </p:spPr>
        <p:txBody>
          <a:bodyPr wrap="square" lIns="0" tIns="0" rIns="0" bIns="0" rtlCol="0" anchor="t">
            <a:spAutoFit/>
          </a:bodyPr>
          <a:lstStyle/>
          <a:p>
            <a:pPr marL="342900" indent="-342900" algn="l">
              <a:lnSpc>
                <a:spcPts val="3119"/>
              </a:lnSpc>
              <a:buFont typeface="Arial" panose="020B0604020202020204" pitchFamily="34" charset="0"/>
              <a:buChar char="•"/>
            </a:pPr>
            <a:r>
              <a:rPr lang="en-US" sz="2399" dirty="0">
                <a:solidFill>
                  <a:srgbClr val="FFFFFF"/>
                </a:solidFill>
                <a:latin typeface="Codec Pro"/>
                <a:ea typeface="Codec Pro"/>
                <a:cs typeface="Codec Pro"/>
                <a:sym typeface="Codec Pro"/>
              </a:rPr>
              <a:t>Neural networks can track user activity to develop personalized recommendations. They can also analyze all user behavior and discover new products or services that interest a specific user.</a:t>
            </a:r>
          </a:p>
          <a:p>
            <a:pPr marL="342900" indent="-342900" algn="l">
              <a:lnSpc>
                <a:spcPts val="3119"/>
              </a:lnSpc>
              <a:buFont typeface="Arial" panose="020B0604020202020204" pitchFamily="34" charset="0"/>
              <a:buChar char="•"/>
            </a:pPr>
            <a:endParaRPr lang="en-US" sz="2399" dirty="0">
              <a:solidFill>
                <a:srgbClr val="FFFFFF"/>
              </a:solidFill>
              <a:latin typeface="Codec Pro"/>
              <a:ea typeface="Codec Pro"/>
              <a:cs typeface="Codec Pro"/>
              <a:sym typeface="Codec Pro"/>
            </a:endParaRPr>
          </a:p>
          <a:p>
            <a:pPr marL="342900" indent="-342900" algn="l">
              <a:lnSpc>
                <a:spcPts val="3119"/>
              </a:lnSpc>
              <a:buFont typeface="Arial" panose="020B0604020202020204" pitchFamily="34" charset="0"/>
              <a:buChar char="•"/>
            </a:pPr>
            <a:r>
              <a:rPr lang="en-US" sz="2399" dirty="0">
                <a:solidFill>
                  <a:srgbClr val="FFFFFF"/>
                </a:solidFill>
                <a:latin typeface="Codec Pro"/>
                <a:ea typeface="Codec Pro"/>
                <a:cs typeface="Codec Pro"/>
                <a:sym typeface="Codec Pro"/>
              </a:rPr>
              <a:t>For example, Curalate, a Philadelphia-based startup, helps brands convert social media posts into sales. Brands use Curalate’s intelligent product tagging (IPT) service to automate the collection and curation of user-generated social content.</a:t>
            </a:r>
          </a:p>
          <a:p>
            <a:pPr marL="342900" indent="-342900" algn="l">
              <a:lnSpc>
                <a:spcPts val="3119"/>
              </a:lnSpc>
              <a:buFont typeface="Arial" panose="020B0604020202020204" pitchFamily="34" charset="0"/>
              <a:buChar char="•"/>
            </a:pPr>
            <a:endParaRPr lang="en-US" sz="2399" dirty="0">
              <a:solidFill>
                <a:srgbClr val="FFFFFF"/>
              </a:solidFill>
              <a:latin typeface="Codec Pro"/>
              <a:ea typeface="Codec Pro"/>
              <a:cs typeface="Codec Pro"/>
              <a:sym typeface="Codec Pro"/>
            </a:endParaRPr>
          </a:p>
          <a:p>
            <a:pPr marL="342900" indent="-342900" algn="l">
              <a:lnSpc>
                <a:spcPts val="3119"/>
              </a:lnSpc>
              <a:buFont typeface="Arial" panose="020B0604020202020204" pitchFamily="34" charset="0"/>
              <a:buChar char="•"/>
            </a:pPr>
            <a:r>
              <a:rPr lang="en-US" sz="2399" dirty="0">
                <a:solidFill>
                  <a:srgbClr val="FFFFFF"/>
                </a:solidFill>
                <a:latin typeface="Codec Pro"/>
                <a:ea typeface="Codec Pro"/>
                <a:cs typeface="Codec Pro"/>
                <a:sym typeface="Codec Pro"/>
              </a:rPr>
              <a:t> IPT uses neural networks to automatically find and recommend products relevant to the user’s social media activity. </a:t>
            </a:r>
          </a:p>
          <a:p>
            <a:pPr marL="342900" indent="-342900" algn="l">
              <a:lnSpc>
                <a:spcPts val="3119"/>
              </a:lnSpc>
              <a:buFont typeface="Arial" panose="020B0604020202020204" pitchFamily="34" charset="0"/>
              <a:buChar char="•"/>
            </a:pPr>
            <a:endParaRPr lang="en-US" sz="2399" dirty="0">
              <a:solidFill>
                <a:srgbClr val="FFFFFF"/>
              </a:solidFill>
              <a:latin typeface="Codec Pro"/>
              <a:ea typeface="Codec Pro"/>
              <a:cs typeface="Codec Pro"/>
              <a:sym typeface="Codec Pro"/>
            </a:endParaRPr>
          </a:p>
          <a:p>
            <a:pPr marL="342900" indent="-342900" algn="l">
              <a:lnSpc>
                <a:spcPts val="3119"/>
              </a:lnSpc>
              <a:buFont typeface="Arial" panose="020B0604020202020204" pitchFamily="34" charset="0"/>
              <a:buChar char="•"/>
            </a:pPr>
            <a:r>
              <a:rPr lang="en-US" sz="2399" dirty="0">
                <a:solidFill>
                  <a:srgbClr val="FFFFFF"/>
                </a:solidFill>
                <a:latin typeface="Codec Pro"/>
                <a:ea typeface="Codec Pro"/>
                <a:cs typeface="Codec Pro"/>
                <a:sym typeface="Codec Pro"/>
              </a:rPr>
              <a:t>Consumers don't have to hunt through online catalogs to find a specific product from a social media image. Instead, they can use Curalate’s auto product tagging to purchase the product with ease.</a:t>
            </a:r>
          </a:p>
        </p:txBody>
      </p:sp>
      <p:sp>
        <p:nvSpPr>
          <p:cNvPr id="11" name="TextBox 11">
            <a:extLst>
              <a:ext uri="{FF2B5EF4-FFF2-40B4-BE49-F238E27FC236}">
                <a16:creationId xmlns:a16="http://schemas.microsoft.com/office/drawing/2014/main" id="{A22EE163-2646-B57A-62DE-CA422100C57E}"/>
              </a:ext>
            </a:extLst>
          </p:cNvPr>
          <p:cNvSpPr txBox="1"/>
          <p:nvPr/>
        </p:nvSpPr>
        <p:spPr>
          <a:xfrm>
            <a:off x="314325" y="625780"/>
            <a:ext cx="17659350" cy="486672"/>
          </a:xfrm>
          <a:prstGeom prst="rect">
            <a:avLst/>
          </a:prstGeom>
        </p:spPr>
        <p:txBody>
          <a:bodyPr wrap="square" lIns="0" tIns="0" rIns="0" bIns="0" rtlCol="0" anchor="t">
            <a:spAutoFit/>
          </a:bodyPr>
          <a:lstStyle/>
          <a:p>
            <a:pPr lvl="0">
              <a:lnSpc>
                <a:spcPts val="2879"/>
              </a:lnSpc>
              <a:spcBef>
                <a:spcPct val="0"/>
              </a:spcBef>
            </a:pPr>
            <a:r>
              <a:rPr lang="en-US" sz="5400" b="1" dirty="0">
                <a:solidFill>
                  <a:srgbClr val="FFFFFF"/>
                </a:solidFill>
                <a:latin typeface="Anantason UltraExpanded Bold"/>
                <a:ea typeface="Anantason UltraExpanded Bold"/>
                <a:cs typeface="Anantason UltraExpanded Bold"/>
                <a:sym typeface="Anantason UltraExpanded Bold"/>
              </a:rPr>
              <a:t>Cont…</a:t>
            </a:r>
          </a:p>
        </p:txBody>
      </p:sp>
      <p:sp>
        <p:nvSpPr>
          <p:cNvPr id="6" name="TextBox 11">
            <a:extLst>
              <a:ext uri="{FF2B5EF4-FFF2-40B4-BE49-F238E27FC236}">
                <a16:creationId xmlns:a16="http://schemas.microsoft.com/office/drawing/2014/main" id="{147E5E25-D83B-D21A-C43A-F72F92F56C55}"/>
              </a:ext>
            </a:extLst>
          </p:cNvPr>
          <p:cNvSpPr txBox="1"/>
          <p:nvPr/>
        </p:nvSpPr>
        <p:spPr>
          <a:xfrm>
            <a:off x="3581400" y="1821712"/>
            <a:ext cx="13792200" cy="486672"/>
          </a:xfrm>
          <a:prstGeom prst="rect">
            <a:avLst/>
          </a:prstGeom>
        </p:spPr>
        <p:txBody>
          <a:bodyPr wrap="square" lIns="0" tIns="0" rIns="0" bIns="0" rtlCol="0" anchor="t">
            <a:spAutoFit/>
          </a:bodyPr>
          <a:lstStyle/>
          <a:p>
            <a:pPr lvl="0">
              <a:lnSpc>
                <a:spcPts val="2879"/>
              </a:lnSpc>
              <a:spcBef>
                <a:spcPct val="0"/>
              </a:spcBef>
            </a:pPr>
            <a:r>
              <a:rPr lang="en-US" sz="5400" b="1" dirty="0">
                <a:solidFill>
                  <a:srgbClr val="FFFFFF"/>
                </a:solidFill>
                <a:latin typeface="Anantason UltraExpanded Bold"/>
                <a:ea typeface="Anantason UltraExpanded Bold"/>
                <a:cs typeface="Anantason UltraExpanded Bold"/>
                <a:sym typeface="Anantason UltraExpanded Bold"/>
              </a:rPr>
              <a:t>4. Recommendation Engines</a:t>
            </a:r>
          </a:p>
        </p:txBody>
      </p:sp>
    </p:spTree>
    <p:extLst>
      <p:ext uri="{BB962C8B-B14F-4D97-AF65-F5344CB8AC3E}">
        <p14:creationId xmlns:p14="http://schemas.microsoft.com/office/powerpoint/2010/main" val="39103575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197</TotalTime>
  <Words>1977</Words>
  <Application>Microsoft Office PowerPoint</Application>
  <PresentationFormat>Custom</PresentationFormat>
  <Paragraphs>154</Paragraphs>
  <Slides>21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Anantason UltraExpanded</vt:lpstr>
      <vt:lpstr>Codec Pro Bold</vt:lpstr>
      <vt:lpstr>Codec Pro Ultra-Bold</vt:lpstr>
      <vt:lpstr>Anantason UltraExpanded Bold</vt:lpstr>
      <vt:lpstr>Anantason UltraExpanded Light</vt:lpstr>
      <vt:lpstr>Calibri</vt:lpstr>
      <vt:lpstr>Arial</vt:lpstr>
      <vt:lpstr>Codec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Artificial Neural Networks Conference</dc:title>
  <dc:creator>Kate Kanini</dc:creator>
  <cp:lastModifiedBy>Kate Kanini</cp:lastModifiedBy>
  <cp:revision>13</cp:revision>
  <dcterms:created xsi:type="dcterms:W3CDTF">2006-08-16T00:00:00Z</dcterms:created>
  <dcterms:modified xsi:type="dcterms:W3CDTF">2025-09-05T10:06:07Z</dcterms:modified>
  <dc:identifier>DAGxXN789dM</dc:identifier>
</cp:coreProperties>
</file>

<file path=docProps/thumbnail.jpeg>
</file>